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1"/>
  </p:handoutMasterIdLst>
  <p:sldIdLst>
    <p:sldId id="1844" r:id="rId3"/>
    <p:sldId id="2773" r:id="rId5"/>
    <p:sldId id="2468" r:id="rId6"/>
    <p:sldId id="2334" r:id="rId7"/>
    <p:sldId id="2332" r:id="rId8"/>
    <p:sldId id="2336" r:id="rId9"/>
    <p:sldId id="2439" r:id="rId10"/>
    <p:sldId id="3086" r:id="rId11"/>
    <p:sldId id="3085" r:id="rId12"/>
    <p:sldId id="2412" r:id="rId13"/>
    <p:sldId id="2413" r:id="rId14"/>
    <p:sldId id="2375" r:id="rId15"/>
    <p:sldId id="2335" r:id="rId16"/>
    <p:sldId id="2471" r:id="rId17"/>
    <p:sldId id="2472" r:id="rId18"/>
    <p:sldId id="2397" r:id="rId19"/>
    <p:sldId id="2398" r:id="rId20"/>
    <p:sldId id="3178" r:id="rId21"/>
    <p:sldId id="2463" r:id="rId22"/>
    <p:sldId id="2467" r:id="rId23"/>
    <p:sldId id="3419" r:id="rId24"/>
    <p:sldId id="3420" r:id="rId25"/>
    <p:sldId id="3421" r:id="rId26"/>
    <p:sldId id="3422" r:id="rId27"/>
    <p:sldId id="3423" r:id="rId28"/>
    <p:sldId id="3424" r:id="rId29"/>
    <p:sldId id="2912" r:id="rId30"/>
    <p:sldId id="3428" r:id="rId31"/>
    <p:sldId id="3244" r:id="rId32"/>
    <p:sldId id="2283" r:id="rId33"/>
    <p:sldId id="2235" r:id="rId34"/>
    <p:sldId id="2909" r:id="rId35"/>
    <p:sldId id="2910" r:id="rId36"/>
    <p:sldId id="3427" r:id="rId37"/>
    <p:sldId id="2911" r:id="rId38"/>
    <p:sldId id="3425" r:id="rId39"/>
    <p:sldId id="3426" r:id="rId40"/>
    <p:sldId id="3359" r:id="rId41"/>
    <p:sldId id="2391" r:id="rId42"/>
    <p:sldId id="2393" r:id="rId43"/>
    <p:sldId id="2915" r:id="rId44"/>
    <p:sldId id="2282" r:id="rId45"/>
    <p:sldId id="2907" r:id="rId46"/>
    <p:sldId id="2914" r:id="rId47"/>
    <p:sldId id="2973" r:id="rId48"/>
    <p:sldId id="3307" r:id="rId49"/>
    <p:sldId id="3308"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3820dca5-563a-47aa-94c1-72de72b27cc1}">
          <p14:sldIdLst>
            <p14:sldId id="2332"/>
            <p14:sldId id="2336"/>
            <p14:sldId id="3086"/>
            <p14:sldId id="3085"/>
            <p14:sldId id="2375"/>
            <p14:sldId id="2335"/>
            <p14:sldId id="2472"/>
            <p14:sldId id="2397"/>
            <p14:sldId id="2398"/>
            <p14:sldId id="2467"/>
            <p14:sldId id="2912"/>
            <p14:sldId id="3428"/>
            <p14:sldId id="2283"/>
            <p14:sldId id="2909"/>
            <p14:sldId id="2391"/>
            <p14:sldId id="2393"/>
            <p14:sldId id="2915"/>
            <p14:sldId id="2282"/>
            <p14:sldId id="2907"/>
            <p14:sldId id="2973"/>
            <p14:sldId id="3307"/>
            <p14:sldId id="3308"/>
            <p14:sldId id="2468"/>
            <p14:sldId id="2334"/>
            <p14:sldId id="2412"/>
            <p14:sldId id="2471"/>
            <p14:sldId id="3178"/>
            <p14:sldId id="2463"/>
            <p14:sldId id="1844"/>
            <p14:sldId id="2773"/>
            <p14:sldId id="2439"/>
            <p14:sldId id="2413"/>
            <p14:sldId id="2910"/>
            <p14:sldId id="3244"/>
            <p14:sldId id="3419"/>
            <p14:sldId id="3420"/>
            <p14:sldId id="3421"/>
            <p14:sldId id="3422"/>
            <p14:sldId id="3423"/>
            <p14:sldId id="3424"/>
            <p14:sldId id="2235"/>
            <p14:sldId id="3359"/>
            <p14:sldId id="2911"/>
            <p14:sldId id="3427"/>
            <p14:sldId id="2914"/>
            <p14:sldId id="3425"/>
            <p14:sldId id="342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33"/>
    <a:srgbClr val="38E640"/>
    <a:srgbClr val="FF6600"/>
    <a:srgbClr val="2C4466"/>
    <a:srgbClr val="FF9966"/>
    <a:srgbClr val="E9B54D"/>
    <a:srgbClr val="CCCED2"/>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9755" autoAdjust="0"/>
  </p:normalViewPr>
  <p:slideViewPr>
    <p:cSldViewPr snapToGrid="0" showGuides="1">
      <p:cViewPr>
        <p:scale>
          <a:sx n="80" d="100"/>
          <a:sy n="80" d="100"/>
        </p:scale>
        <p:origin x="970" y="-86"/>
      </p:cViewPr>
      <p:guideLst>
        <p:guide orient="horz" pos="1844"/>
        <p:guide pos="4050"/>
      </p:guideLst>
    </p:cSldViewPr>
  </p:slideViewPr>
  <p:notesTextViewPr>
    <p:cViewPr>
      <p:scale>
        <a:sx n="1" d="1"/>
        <a:sy n="1" d="1"/>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handoutMaster" Target="handoutMasters/handoutMaster1.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DA52F7-2770-4E9F-85F0-202CA2B57C3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4）东吴文化中心工程，涉及软件比较多，距离多专业软件体系的集成仅仅只差一步。</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5）苏州第二图书馆工程承上启下，借助与软件单位合作的机会，</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首次实现多专业、多阶段BIM技术集成综合应用，进行碰撞检查、管综优化，提高了BIM技术应用各个专业模块的施工效率。配合项目精细化管理，提高智能建造水平。</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6）苏州市中医医院二期工程是我们与BIM咨询单位合作进行全过程多专业、多阶段的BIM技术集成应用，并完全参与其中。</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黄天荡控制中心5号线项目</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r>
              <a:rPr lang="zh-CN" altLang="en-US">
                <a:sym typeface="+mn-ea"/>
              </a:rPr>
              <a:t>目前正在进行地上主体结构和钢结构预埋件的施工</a:t>
            </a:r>
            <a:endParaRPr lang="zh-CN" altLang="en-US">
              <a:sym typeface="+mn-ea"/>
            </a:endParaRPr>
          </a:p>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利用BIM技术对钢结构进行深化，对土建钢筋绑扎、模板及排架施工与钢结构之间的衔接、进行BIM技术交流，提前发现问题，大大减少不必要的返工。</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最主要特助是BIM+装配式技术应用。</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二、BIM技术应用现状：</a:t>
            </a:r>
            <a:endParaRPr lang="zh-CN" altLang="en-US"/>
          </a:p>
          <a:p>
            <a:r>
              <a:rPr lang="zh-CN" altLang="en-US"/>
              <a:t>1、国家推行BIM技术应用，各个省份相继发文促进BIM技术发展，各个相关企业也在不同程度地应用BIM技术。</a:t>
            </a:r>
            <a:endParaRPr lang="zh-CN" altLang="en-US"/>
          </a:p>
          <a:p>
            <a:r>
              <a:rPr lang="zh-CN" altLang="en-US"/>
              <a:t>2、数字化信息时代，对专业人才综合能力的要求逐步提高，要求学习和掌握互联网时代衍生的诸多新技术，如BIM技术。</a:t>
            </a:r>
            <a:endParaRPr lang="zh-CN" altLang="en-US"/>
          </a:p>
          <a:p>
            <a:r>
              <a:rPr lang="zh-CN" altLang="en-US"/>
              <a:t>3、政府公共民生、重要基础设施工程，招投标阶段在合同中已明确采用BIM技术，并单独规定采用该技术费用。</a:t>
            </a:r>
            <a:endParaRPr lang="zh-CN" altLang="en-US"/>
          </a:p>
          <a:p>
            <a:r>
              <a:rPr lang="zh-CN" altLang="en-US"/>
              <a:t>4、公司承接的多个多个高、大、难项目（东吴文化中心项目、苏州第二图书馆工程、中医院二期工程、黄天荡5号线控制中心项目、星塘医院装配式项目等），专业比较多，总包管理难度大，传统方法需要借助新技术来辅助项目实施。</a:t>
            </a:r>
            <a:endParaRPr lang="zh-CN" altLang="en-US"/>
          </a:p>
          <a:p>
            <a:r>
              <a:rPr lang="zh-CN" altLang="en-US"/>
              <a:t>5、常规项目的土建、机电两大专业急需BIM技术来衔接与配合进行碰撞检查和管综优化。</a:t>
            </a:r>
            <a:endParaRPr lang="zh-CN" altLang="en-US"/>
          </a:p>
          <a:p>
            <a:r>
              <a:rPr lang="zh-CN" altLang="en-US"/>
              <a:t>6、不采用BIM技术，在项目需要使用BIM技术时，公司会面临支出一笔金额数目不小的BIM咨询费用。</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星塘医院装配式项目是以装配式为主多专业的应用项目</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BIM应用获奖情况主要有以下几个方面：1）东吴文化中心获得工程项目施工阶段质量安全管理BIM应用技术研究课题的验收。</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BIM应用获奖情况主要有以下几个方面：1）东吴文化中心获得工程项目施工阶段质量安全管理BIM应用技术研究课题的验收。</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苏州第二图书馆工程获得2017年度科创杯</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苏州第二图书馆工程获得2017年度科创杯</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初步罗列2016年度之前和2017年度之后的BIM技术应用项目</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中建协BIM大赛等国家级BIM技术应用二等奖</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中国建设BIM应用优秀成果奖</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BIM技术综合应用优秀论文三等奖2篇</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BIM技术综合应用优秀论文三等奖2篇</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3）中医院二期及桑田岛生物产业园四期项目获得品茗最美工地优秀成果奖。</a:t>
            </a:r>
            <a:endParaRPr lang="zh-CN" altLang="en-US"/>
          </a:p>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3）中医院二期及桑田岛生物产业园四期项目获得品茗最美工地优秀成果奖。</a:t>
            </a:r>
            <a:endParaRPr lang="zh-CN" altLang="en-US"/>
          </a:p>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3）中医院二期及桑田岛生物产业园四期项目获得品茗最美工地优秀成果奖。</a:t>
            </a:r>
            <a:endParaRPr lang="zh-CN" altLang="en-US"/>
          </a:p>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3）中医院二期及桑田岛生物产业园四期项目获得品茗最美工地优秀成果奖。</a:t>
            </a:r>
            <a:endParaRPr lang="zh-CN" altLang="en-US"/>
          </a:p>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4）以苏州第二图书馆工程BIM技术综合应用为案例，进行集团层次及项目部层次的培训，</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及项目部层次的培训</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1）国家电器3#车间工程（以BIM快速建模为代表）主要解决土建高支模及整体模型三维可视化，土建与钢结构模型资源不能进一步整合。</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并成功考取4个一级BIM证书及一本二级高级BIM证书。</a:t>
            </a:r>
            <a:endParaRPr lang="zh-CN" altLang="en-US"/>
          </a:p>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5）在三分公司BIM中心的指导下实施三分公司的BIM技术综合应用，在每期的员工家园小报上分享BIM技术应用经验，截止目前为止共发表28期文章，促进BIM技术在三分公司的宣传与应用。</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6）辅助和配合观摩工地的举办</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并参与多场外界的参观交流。</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的参观交流。</a:t>
            </a:r>
            <a:endParaRPr lang="zh-CN" altLang="en-US"/>
          </a:p>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的参观交流。</a:t>
            </a:r>
            <a:endParaRPr lang="zh-CN" altLang="en-US"/>
          </a:p>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的参观交流。</a:t>
            </a:r>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1）国家电器3#车间工程（以BIM快速建模为代表）主要解决土建高支模及整体模型三维可视化，土建与钢结构模型资源不能进一步整合。</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2）星港街路东公共设施土建装饰工程，在BIM技术应用过程中，以第三方BIM咨询单位为主，我们只是进行协调与配合，未完全参与其中。</a:t>
            </a:r>
            <a:endParaRPr lang="zh-CN" altLang="en-US"/>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3）阜阳一中项目综合楼、电教楼项目，外阜项目局部土建与机电进行集成综合应用。</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6271" r="1291" b="11187"/>
          <a:stretch>
            <a:fillRect/>
          </a:stretch>
        </p:blipFill>
        <p:spPr>
          <a:xfrm>
            <a:off x="-42570" y="0"/>
            <a:ext cx="12234570" cy="6858000"/>
          </a:xfrm>
          <a:prstGeom prst="rect">
            <a:avLst/>
          </a:prstGeom>
        </p:spPr>
      </p:pic>
      <p:sp>
        <p:nvSpPr>
          <p:cNvPr id="3" name="矩形 2"/>
          <p:cNvSpPr/>
          <p:nvPr userDrawn="1"/>
        </p:nvSpPr>
        <p:spPr>
          <a:xfrm>
            <a:off x="-42569" y="0"/>
            <a:ext cx="12234569"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4594"/>
          <a:stretch>
            <a:fillRect/>
          </a:stretch>
        </p:blipFill>
        <p:spPr>
          <a:xfrm>
            <a:off x="-72737" y="-21304"/>
            <a:ext cx="12249653" cy="686042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封面页">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矩形 5"/>
          <p:cNvSpPr/>
          <p:nvPr userDrawn="1"/>
        </p:nvSpPr>
        <p:spPr>
          <a:xfrm>
            <a:off x="3379" y="0"/>
            <a:ext cx="121920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userDrawn="1"/>
        </p:nvCxnSpPr>
        <p:spPr>
          <a:xfrm>
            <a:off x="1762027" y="3844498"/>
            <a:ext cx="59160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占位符 11"/>
          <p:cNvSpPr>
            <a:spLocks noGrp="1"/>
          </p:cNvSpPr>
          <p:nvPr>
            <p:ph type="body" sz="quarter" idx="14" hasCustomPrompt="1"/>
          </p:nvPr>
        </p:nvSpPr>
        <p:spPr>
          <a:xfrm>
            <a:off x="1638299" y="1575775"/>
            <a:ext cx="8043863" cy="1311128"/>
          </a:xfrm>
          <a:prstGeom prst="rect">
            <a:avLst/>
          </a:prstGeom>
          <a:noFill/>
        </p:spPr>
        <p:txBody>
          <a:bodyPr wrap="square" rtlCol="0">
            <a:spAutoFit/>
          </a:bodyPr>
          <a:lstStyle>
            <a:lvl1pPr marL="0" marR="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lang="zh-CN" altLang="en-US" sz="8800" b="1" dirty="0">
                <a:solidFill>
                  <a:schemeClr val="bg1"/>
                </a:solidFill>
                <a:cs typeface="+mn-ea"/>
              </a:defRPr>
            </a:lvl1pPr>
          </a:lstStyle>
          <a:p>
            <a:pPr marL="0" marR="0" lvl="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2016</a:t>
            </a:r>
            <a:endParaRPr lang="en-US" altLang="zh-CN" dirty="0"/>
          </a:p>
        </p:txBody>
      </p:sp>
      <p:sp>
        <p:nvSpPr>
          <p:cNvPr id="14" name="文本占位符 11"/>
          <p:cNvSpPr>
            <a:spLocks noGrp="1"/>
          </p:cNvSpPr>
          <p:nvPr>
            <p:ph type="body" sz="quarter" idx="15" hasCustomPrompt="1"/>
          </p:nvPr>
        </p:nvSpPr>
        <p:spPr>
          <a:xfrm>
            <a:off x="1635385" y="2934445"/>
            <a:ext cx="8043863" cy="757130"/>
          </a:xfrm>
          <a:prstGeom prst="rect">
            <a:avLst/>
          </a:prstGeom>
          <a:noFill/>
        </p:spPr>
        <p:txBody>
          <a:bodyPr wrap="square" rtlCol="0">
            <a:spAutoFit/>
          </a:bodyPr>
          <a:lstStyle>
            <a:lvl1pPr marL="0" marR="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lang="zh-CN" altLang="en-US" sz="4800" dirty="0">
                <a:solidFill>
                  <a:schemeClr val="bg1"/>
                </a:solidFill>
                <a:cs typeface="+mn-ea"/>
              </a:defRPr>
            </a:lvl1pPr>
          </a:lstStyle>
          <a:p>
            <a:pPr marL="0" marR="0" lvl="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800" dirty="0">
                <a:solidFill>
                  <a:schemeClr val="bg1"/>
                </a:solidFill>
                <a:cs typeface="+mn-ea"/>
                <a:sym typeface="+mn-lt"/>
              </a:rPr>
              <a:t>ANNUAL POWERPOINT</a:t>
            </a:r>
            <a:endParaRPr lang="zh-CN" altLang="en-US" sz="4800" dirty="0">
              <a:solidFill>
                <a:schemeClr val="bg1"/>
              </a:solidFill>
              <a:cs typeface="+mn-ea"/>
              <a:sym typeface="+mn-lt"/>
            </a:endParaRPr>
          </a:p>
        </p:txBody>
      </p:sp>
      <p:sp>
        <p:nvSpPr>
          <p:cNvPr id="15" name="文本占位符 11"/>
          <p:cNvSpPr>
            <a:spLocks noGrp="1"/>
          </p:cNvSpPr>
          <p:nvPr>
            <p:ph type="body" sz="quarter" idx="16" hasCustomPrompt="1"/>
          </p:nvPr>
        </p:nvSpPr>
        <p:spPr>
          <a:xfrm>
            <a:off x="1638299" y="3982720"/>
            <a:ext cx="8043863" cy="646331"/>
          </a:xfrm>
          <a:prstGeom prst="rect">
            <a:avLst/>
          </a:prstGeom>
          <a:noFill/>
        </p:spPr>
        <p:txBody>
          <a:bodyPr wrap="square" rtlCol="0">
            <a:spAutoFit/>
          </a:bodyPr>
          <a:lstStyle>
            <a:lvl1pPr marL="0" marR="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lang="zh-CN" altLang="en-US" sz="2000" dirty="0">
                <a:solidFill>
                  <a:schemeClr val="bg1"/>
                </a:solidFill>
                <a:cs typeface="+mn-ea"/>
              </a:defRPr>
            </a:lvl1pPr>
          </a:lstStyle>
          <a:p>
            <a:pPr marL="0" marR="0" lvl="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2000" dirty="0">
                <a:solidFill>
                  <a:schemeClr val="bg1"/>
                </a:solidFill>
                <a:cs typeface="+mn-ea"/>
                <a:sym typeface="+mn-lt"/>
              </a:rPr>
              <a:t>IF YOU LIKE THIS POWERPOINT TEMPLATE,PLEASE FOCUS ON ME,YOU WILL GET BETTER.</a:t>
            </a:r>
            <a:endParaRPr lang="zh-CN" altLang="en-US" sz="2000" dirty="0">
              <a:solidFill>
                <a:schemeClr val="bg1"/>
              </a:solidFill>
              <a:cs typeface="+mn-ea"/>
              <a:sym typeface="+mn-l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D3C359-88E5-4079-80D9-AAB4AB07735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736CD8-61D5-4531-B172-B01EFD79021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19" y="1122561"/>
            <a:ext cx="9144716" cy="2388017"/>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119" y="3602668"/>
            <a:ext cx="9144716" cy="165605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706F099-F895-4D9E-8A74-C7D16923EC0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1</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924B6A-7447-4846-8F64-FE848E7CCCDE}" type="slidenum">
              <a:rPr lang="zh-CN" altLang="en-US"/>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D3C359-88E5-4079-80D9-AAB4AB07735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736CD8-61D5-4531-B172-B01EFD79021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7"/>
            <a:ext cx="1051559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2" y="1825625"/>
            <a:ext cx="1051559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6FE35-7143-4D2B-A03B-CFDD1C6677A2}" type="datetimeFigureOut">
              <a:rPr lang="zh-CN" altLang="en-US" smtClean="0"/>
            </a:fld>
            <a:endParaRPr lang="zh-CN" altLang="en-US"/>
          </a:p>
        </p:txBody>
      </p:sp>
      <p:sp>
        <p:nvSpPr>
          <p:cNvPr id="5" name="页脚占位符 4"/>
          <p:cNvSpPr>
            <a:spLocks noGrp="1"/>
          </p:cNvSpPr>
          <p:nvPr>
            <p:ph type="ftr" sz="quarter" idx="3"/>
          </p:nvPr>
        </p:nvSpPr>
        <p:spPr>
          <a:xfrm>
            <a:off x="4038601" y="6356352"/>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2"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57480-7C6B-468B-A137-7F27608821C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6.xml"/><Relationship Id="rId7"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6.xml"/><Relationship Id="rId6" Type="http://schemas.openxmlformats.org/officeDocument/2006/relationships/tags" Target="../tags/tag12.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6.xml"/><Relationship Id="rId7" Type="http://schemas.openxmlformats.org/officeDocument/2006/relationships/tags" Target="../tags/tag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6.xml"/><Relationship Id="rId3" Type="http://schemas.openxmlformats.org/officeDocument/2006/relationships/tags" Target="../tags/tag16.xml"/><Relationship Id="rId2" Type="http://schemas.openxmlformats.org/officeDocument/2006/relationships/image" Target="../media/image39.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6.xml"/><Relationship Id="rId4" Type="http://schemas.openxmlformats.org/officeDocument/2006/relationships/tags" Target="../tags/tag17.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6.xml"/><Relationship Id="rId2" Type="http://schemas.openxmlformats.org/officeDocument/2006/relationships/tags" Target="../tags/tag18.xml"/><Relationship Id="rId1"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xml"/><Relationship Id="rId3" Type="http://schemas.openxmlformats.org/officeDocument/2006/relationships/tags" Target="../tags/tag19.xml"/><Relationship Id="rId2" Type="http://schemas.openxmlformats.org/officeDocument/2006/relationships/image" Target="../media/image44.png"/><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image" Target="../media/image45.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tags" Target="../tags/tag21.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tags" Target="../tags/tag22.xml"/><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tags" Target="../tags/tag23.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6.xml"/><Relationship Id="rId2" Type="http://schemas.openxmlformats.org/officeDocument/2006/relationships/tags" Target="../tags/tag24.xml"/><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tags" Target="../tags/tag25.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GIF"/></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tags" Target="../tags/tag26.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image" Target="../media/image60.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6.xml"/><Relationship Id="rId2" Type="http://schemas.openxmlformats.org/officeDocument/2006/relationships/tags" Target="../tags/tag28.xml"/><Relationship Id="rId1"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6.xml"/><Relationship Id="rId3" Type="http://schemas.openxmlformats.org/officeDocument/2006/relationships/tags" Target="../tags/tag29.xml"/><Relationship Id="rId2" Type="http://schemas.openxmlformats.org/officeDocument/2006/relationships/image" Target="../media/image63.jpeg"/><Relationship Id="rId1" Type="http://schemas.openxmlformats.org/officeDocument/2006/relationships/image" Target="../media/image62.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6.xml"/><Relationship Id="rId3" Type="http://schemas.openxmlformats.org/officeDocument/2006/relationships/tags" Target="../tags/tag30.xml"/><Relationship Id="rId2" Type="http://schemas.openxmlformats.org/officeDocument/2006/relationships/image" Target="../media/image65.png"/><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6.xml"/><Relationship Id="rId3" Type="http://schemas.openxmlformats.org/officeDocument/2006/relationships/tags" Target="../tags/tag31.xml"/><Relationship Id="rId2" Type="http://schemas.openxmlformats.org/officeDocument/2006/relationships/image" Target="../media/image67.jpeg"/><Relationship Id="rId1" Type="http://schemas.openxmlformats.org/officeDocument/2006/relationships/image" Target="../media/image66.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6.xml"/><Relationship Id="rId3" Type="http://schemas.openxmlformats.org/officeDocument/2006/relationships/tags" Target="../tags/tag32.xml"/><Relationship Id="rId2" Type="http://schemas.openxmlformats.org/officeDocument/2006/relationships/image" Target="../media/image69.jpeg"/><Relationship Id="rId1" Type="http://schemas.openxmlformats.org/officeDocument/2006/relationships/image" Target="../media/image68.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6.xml"/><Relationship Id="rId2" Type="http://schemas.openxmlformats.org/officeDocument/2006/relationships/tags" Target="../tags/tag33.xml"/><Relationship Id="rId1" Type="http://schemas.openxmlformats.org/officeDocument/2006/relationships/image" Target="../media/image70.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6.xml"/><Relationship Id="rId3" Type="http://schemas.openxmlformats.org/officeDocument/2006/relationships/tags" Target="../tags/tag34.xml"/><Relationship Id="rId2" Type="http://schemas.openxmlformats.org/officeDocument/2006/relationships/image" Target="../media/image72.jpeg"/><Relationship Id="rId1" Type="http://schemas.openxmlformats.org/officeDocument/2006/relationships/image" Target="../media/image71.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6.xml"/><Relationship Id="rId2" Type="http://schemas.openxmlformats.org/officeDocument/2006/relationships/tags" Target="../tags/tag35.xml"/><Relationship Id="rId1" Type="http://schemas.openxmlformats.org/officeDocument/2006/relationships/image" Target="../media/image73.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6.xml"/><Relationship Id="rId2" Type="http://schemas.openxmlformats.org/officeDocument/2006/relationships/tags" Target="../tags/tag36.xml"/><Relationship Id="rId1" Type="http://schemas.openxmlformats.org/officeDocument/2006/relationships/image" Target="../media/image74.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6.xml"/><Relationship Id="rId3" Type="http://schemas.openxmlformats.org/officeDocument/2006/relationships/tags" Target="../tags/tag37.xml"/><Relationship Id="rId2" Type="http://schemas.openxmlformats.org/officeDocument/2006/relationships/image" Target="../media/image76.jpeg"/><Relationship Id="rId1" Type="http://schemas.openxmlformats.org/officeDocument/2006/relationships/image" Target="../media/image75.jpe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6.xml"/><Relationship Id="rId3" Type="http://schemas.openxmlformats.org/officeDocument/2006/relationships/tags" Target="../tags/tag38.xml"/><Relationship Id="rId2" Type="http://schemas.openxmlformats.org/officeDocument/2006/relationships/image" Target="../media/image78.jpeg"/><Relationship Id="rId1" Type="http://schemas.openxmlformats.org/officeDocument/2006/relationships/image" Target="../media/image77.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6.xml"/><Relationship Id="rId3" Type="http://schemas.openxmlformats.org/officeDocument/2006/relationships/tags" Target="../tags/tag39.xml"/><Relationship Id="rId2" Type="http://schemas.openxmlformats.org/officeDocument/2006/relationships/image" Target="../media/image80.png"/><Relationship Id="rId1" Type="http://schemas.openxmlformats.org/officeDocument/2006/relationships/image" Target="../media/image79.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6.xml"/><Relationship Id="rId3" Type="http://schemas.openxmlformats.org/officeDocument/2006/relationships/tags" Target="../tags/tag40.xml"/><Relationship Id="rId2" Type="http://schemas.openxmlformats.org/officeDocument/2006/relationships/image" Target="../media/image82.jpeg"/><Relationship Id="rId1" Type="http://schemas.openxmlformats.org/officeDocument/2006/relationships/image" Target="../media/image81.jpe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6.xml"/><Relationship Id="rId3" Type="http://schemas.openxmlformats.org/officeDocument/2006/relationships/tags" Target="../tags/tag41.xml"/><Relationship Id="rId2" Type="http://schemas.openxmlformats.org/officeDocument/2006/relationships/image" Target="../media/image84.jpeg"/><Relationship Id="rId1" Type="http://schemas.openxmlformats.org/officeDocument/2006/relationships/image" Target="../media/image83.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6.xml"/><Relationship Id="rId3" Type="http://schemas.openxmlformats.org/officeDocument/2006/relationships/tags" Target="../tags/tag42.xml"/><Relationship Id="rId2" Type="http://schemas.openxmlformats.org/officeDocument/2006/relationships/image" Target="../media/image86.jpeg"/><Relationship Id="rId1" Type="http://schemas.openxmlformats.org/officeDocument/2006/relationships/image" Target="../media/image85.jpe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6.xml"/><Relationship Id="rId3" Type="http://schemas.openxmlformats.org/officeDocument/2006/relationships/tags" Target="../tags/tag43.xml"/><Relationship Id="rId2" Type="http://schemas.openxmlformats.org/officeDocument/2006/relationships/image" Target="../media/image88.jpeg"/><Relationship Id="rId1" Type="http://schemas.openxmlformats.org/officeDocument/2006/relationships/image" Target="../media/image87.jpe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6.xml"/><Relationship Id="rId3" Type="http://schemas.openxmlformats.org/officeDocument/2006/relationships/tags" Target="../tags/tag44.xml"/><Relationship Id="rId2" Type="http://schemas.openxmlformats.org/officeDocument/2006/relationships/image" Target="../media/image90.jpeg"/><Relationship Id="rId1" Type="http://schemas.openxmlformats.org/officeDocument/2006/relationships/image" Target="../media/image89.jpe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6.xml"/><Relationship Id="rId3" Type="http://schemas.openxmlformats.org/officeDocument/2006/relationships/tags" Target="../tags/tag45.xml"/><Relationship Id="rId2" Type="http://schemas.openxmlformats.org/officeDocument/2006/relationships/image" Target="../media/image92.jpeg"/><Relationship Id="rId1" Type="http://schemas.openxmlformats.org/officeDocument/2006/relationships/image" Target="../media/image91.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6.xml"/><Relationship Id="rId3" Type="http://schemas.openxmlformats.org/officeDocument/2006/relationships/tags" Target="../tags/tag46.xml"/><Relationship Id="rId2" Type="http://schemas.openxmlformats.org/officeDocument/2006/relationships/image" Target="../media/image94.jpeg"/><Relationship Id="rId1" Type="http://schemas.openxmlformats.org/officeDocument/2006/relationships/image" Target="../media/image9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tags" Target="../tags/tag4.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tags" Target="../tags/tag6.xml"/><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6.xml"/><Relationship Id="rId5" Type="http://schemas.openxmlformats.org/officeDocument/2006/relationships/tags" Target="../tags/tag8.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1026" name="Picture 2"/>
          <p:cNvPicPr>
            <a:picLocks noChangeAspect="1" noChangeArrowheads="1"/>
          </p:cNvPicPr>
          <p:nvPr/>
        </p:nvPicPr>
        <p:blipFill>
          <a:blip r:embed="rId1" cstate="print"/>
          <a:srcRect/>
          <a:stretch>
            <a:fillRect/>
          </a:stretch>
        </p:blipFill>
        <p:spPr bwMode="auto">
          <a:xfrm>
            <a:off x="-4369163" y="-411427"/>
            <a:ext cx="19586176" cy="8103473"/>
          </a:xfrm>
          <a:prstGeom prst="rect">
            <a:avLst/>
          </a:prstGeom>
          <a:noFill/>
          <a:ln w="9525">
            <a:noFill/>
            <a:miter lim="800000"/>
            <a:headEnd/>
            <a:tailEnd/>
          </a:ln>
        </p:spPr>
      </p:pic>
      <p:pic>
        <p:nvPicPr>
          <p:cNvPr id="1032" name="Picture 8" descr="C:\Users\Administrator\Desktop\bbdbc2c51a2ec2ce2cf0ad73bef7f818.png"/>
          <p:cNvPicPr>
            <a:picLocks noChangeAspect="1" noChangeArrowheads="1"/>
          </p:cNvPicPr>
          <p:nvPr/>
        </p:nvPicPr>
        <p:blipFill>
          <a:blip r:embed="rId2" cstate="print">
            <a:lum bright="43000"/>
          </a:blip>
          <a:srcRect/>
          <a:stretch>
            <a:fillRect/>
          </a:stretch>
        </p:blipFill>
        <p:spPr bwMode="auto">
          <a:xfrm>
            <a:off x="264795" y="-249555"/>
            <a:ext cx="2888615" cy="2966085"/>
          </a:xfrm>
          <a:prstGeom prst="rect">
            <a:avLst/>
          </a:prstGeom>
          <a:noFill/>
        </p:spPr>
      </p:pic>
      <p:pic>
        <p:nvPicPr>
          <p:cNvPr id="1033" name="Picture 9" descr="C:\Users\Administrator\Desktop\logo.png"/>
          <p:cNvPicPr>
            <a:picLocks noChangeAspect="1" noChangeArrowheads="1"/>
          </p:cNvPicPr>
          <p:nvPr/>
        </p:nvPicPr>
        <p:blipFill>
          <a:blip r:embed="rId3" cstate="print"/>
          <a:srcRect/>
          <a:stretch>
            <a:fillRect/>
          </a:stretch>
        </p:blipFill>
        <p:spPr bwMode="auto">
          <a:xfrm>
            <a:off x="1354455" y="804545"/>
            <a:ext cx="632460" cy="764540"/>
          </a:xfrm>
          <a:prstGeom prst="rect">
            <a:avLst/>
          </a:prstGeom>
          <a:noFill/>
        </p:spPr>
      </p:pic>
      <p:sp>
        <p:nvSpPr>
          <p:cNvPr id="15" name="矩形 14"/>
          <p:cNvSpPr/>
          <p:nvPr/>
        </p:nvSpPr>
        <p:spPr>
          <a:xfrm>
            <a:off x="-3601077" y="2748922"/>
            <a:ext cx="19298144" cy="2016224"/>
          </a:xfrm>
          <a:prstGeom prst="rect">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13"/>
          <p:cNvSpPr txBox="1"/>
          <p:nvPr/>
        </p:nvSpPr>
        <p:spPr>
          <a:xfrm>
            <a:off x="264795" y="2748915"/>
            <a:ext cx="11682095" cy="2011045"/>
          </a:xfrm>
          <a:prstGeom prst="rect">
            <a:avLst/>
          </a:prstGeom>
          <a:noFill/>
        </p:spPr>
        <p:txBody>
          <a:bodyPr wrap="square" rtlCol="0">
            <a:spAutoFit/>
          </a:bodyPr>
          <a:lstStyle/>
          <a:p>
            <a:pPr lvl="0" algn="ctr" fontAlgn="auto">
              <a:lnSpc>
                <a:spcPct val="130000"/>
              </a:lnSpc>
            </a:pPr>
            <a:r>
              <a:rPr lang="zh-CN" sz="4800" b="1">
                <a:solidFill>
                  <a:srgbClr val="FF0000"/>
                </a:solidFill>
                <a:effectLst/>
                <a:latin typeface="华文楷体" panose="02010600040101010101" charset="-122"/>
                <a:ea typeface="华文楷体" panose="02010600040101010101" charset="-122"/>
                <a:cs typeface="华文楷体" panose="02010600040101010101" charset="-122"/>
                <a:sym typeface="+mn-ea"/>
              </a:rPr>
              <a:t>苏州第一建筑集团有限公司</a:t>
            </a:r>
            <a:endParaRPr lang="zh-CN" altLang="en-US" sz="4800" b="1">
              <a:solidFill>
                <a:srgbClr val="FF0000"/>
              </a:solidFill>
              <a:effectLst/>
              <a:latin typeface="华文楷体" panose="02010600040101010101" charset="-122"/>
              <a:ea typeface="华文楷体" panose="02010600040101010101" charset="-122"/>
              <a:cs typeface="华文楷体" panose="02010600040101010101" charset="-122"/>
              <a:sym typeface="+mn-ea"/>
            </a:endParaRPr>
          </a:p>
          <a:p>
            <a:pPr lvl="0" algn="ctr" fontAlgn="auto">
              <a:lnSpc>
                <a:spcPct val="130000"/>
              </a:lnSpc>
            </a:pPr>
            <a:r>
              <a:rPr lang="zh-CN" altLang="en-US" sz="4800" b="1">
                <a:solidFill>
                  <a:srgbClr val="FF0000"/>
                </a:solidFill>
                <a:effectLst/>
                <a:latin typeface="华文楷体" panose="02010600040101010101" charset="-122"/>
                <a:ea typeface="华文楷体" panose="02010600040101010101" charset="-122"/>
                <a:cs typeface="华文楷体" panose="02010600040101010101" charset="-122"/>
                <a:sym typeface="+mn-ea"/>
              </a:rPr>
              <a:t>历年</a:t>
            </a:r>
            <a:r>
              <a:rPr lang="en-US" altLang="zh-CN" sz="4800" b="1">
                <a:solidFill>
                  <a:srgbClr val="FF0000"/>
                </a:solidFill>
                <a:effectLst/>
                <a:latin typeface="华文楷体" panose="02010600040101010101" charset="-122"/>
                <a:ea typeface="华文楷体" panose="02010600040101010101" charset="-122"/>
                <a:cs typeface="华文楷体" panose="02010600040101010101" charset="-122"/>
                <a:sym typeface="+mn-ea"/>
              </a:rPr>
              <a:t>BIM</a:t>
            </a:r>
            <a:r>
              <a:rPr lang="zh-CN" altLang="en-US" sz="4800" b="1">
                <a:solidFill>
                  <a:srgbClr val="FF0000"/>
                </a:solidFill>
                <a:effectLst/>
                <a:latin typeface="华文楷体" panose="02010600040101010101" charset="-122"/>
                <a:ea typeface="华文楷体" panose="02010600040101010101" charset="-122"/>
                <a:cs typeface="华文楷体" panose="02010600040101010101" charset="-122"/>
                <a:sym typeface="+mn-ea"/>
              </a:rPr>
              <a:t>技术工作项目模型成果展示</a:t>
            </a:r>
            <a:endParaRPr lang="zh-CN" altLang="en-US" sz="4800" b="1">
              <a:solidFill>
                <a:srgbClr val="FF0000"/>
              </a:solidFill>
              <a:effectLst/>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nodeType="afterEffect">
                                  <p:stCondLst>
                                    <p:cond delay="0"/>
                                  </p:stCondLst>
                                  <p:iterate type="lt">
                                    <p:tmPct val="10000"/>
                                  </p:iterate>
                                  <p:childTnLst>
                                    <p:animScale>
                                      <p:cBhvr>
                                        <p:cTn id="6" dur="250" autoRev="1" fill="hold">
                                          <p:stCondLst>
                                            <p:cond delay="0"/>
                                          </p:stCondLst>
                                        </p:cTn>
                                        <p:tgtEl>
                                          <p:spTgt spid="14">
                                            <p:txEl>
                                              <p:pRg st="0" end="0"/>
                                            </p:txEl>
                                          </p:spTgt>
                                        </p:tgtEl>
                                      </p:cBhvr>
                                      <p:to x="80000" y="100000"/>
                                    </p:animScale>
                                    <p:anim by="(#ppt_w*0.10)" calcmode="lin" valueType="num">
                                      <p:cBhvr>
                                        <p:cTn id="7" dur="250" autoRev="1" fill="hold">
                                          <p:stCondLst>
                                            <p:cond delay="0"/>
                                          </p:stCondLst>
                                        </p:cTn>
                                        <p:tgtEl>
                                          <p:spTgt spid="14">
                                            <p:txEl>
                                              <p:pRg st="0" end="0"/>
                                            </p:txEl>
                                          </p:spTgt>
                                        </p:tgtEl>
                                        <p:attrNameLst>
                                          <p:attrName>ppt_x</p:attrName>
                                        </p:attrNameLst>
                                      </p:cBhvr>
                                    </p:anim>
                                    <p:anim by="(-#ppt_w*0.10)" calcmode="lin" valueType="num">
                                      <p:cBhvr>
                                        <p:cTn id="8" dur="250" autoRev="1" fill="hold">
                                          <p:stCondLst>
                                            <p:cond delay="0"/>
                                          </p:stCondLst>
                                        </p:cTn>
                                        <p:tgtEl>
                                          <p:spTgt spid="14">
                                            <p:txEl>
                                              <p:pRg st="0" end="0"/>
                                            </p:txEl>
                                          </p:spTgt>
                                        </p:tgtEl>
                                        <p:attrNameLst>
                                          <p:attrName>ppt_y</p:attrName>
                                        </p:attrNameLst>
                                      </p:cBhvr>
                                    </p:anim>
                                    <p:animRot by="-480000">
                                      <p:cBhvr>
                                        <p:cTn id="9" dur="250" autoRev="1" fill="hold">
                                          <p:stCondLst>
                                            <p:cond delay="0"/>
                                          </p:stCondLst>
                                        </p:cTn>
                                        <p:tgtEl>
                                          <p:spTgt spid="14">
                                            <p:txEl>
                                              <p:pRg st="0" end="0"/>
                                            </p:txEl>
                                          </p:spTgt>
                                        </p:tgtEl>
                                        <p:attrNameLst>
                                          <p:attrName>r</p:attrName>
                                        </p:attrNameLst>
                                      </p:cBhvr>
                                    </p:animRot>
                                  </p:childTnLst>
                                </p:cTn>
                              </p:par>
                            </p:childTnLst>
                          </p:cTn>
                        </p:par>
                        <p:par>
                          <p:cTn id="10" fill="hold">
                            <p:stCondLst>
                              <p:cond delay="1049"/>
                            </p:stCondLst>
                            <p:childTnLst>
                              <p:par>
                                <p:cTn id="11" presetID="36" presetClass="emph" presetSubtype="0" fill="hold" nodeType="afterEffect">
                                  <p:stCondLst>
                                    <p:cond delay="0"/>
                                  </p:stCondLst>
                                  <p:iterate type="lt">
                                    <p:tmPct val="10000"/>
                                  </p:iterate>
                                  <p:childTnLst>
                                    <p:animScale>
                                      <p:cBhvr>
                                        <p:cTn id="12" dur="250" autoRev="1" fill="hold">
                                          <p:stCondLst>
                                            <p:cond delay="0"/>
                                          </p:stCondLst>
                                        </p:cTn>
                                        <p:tgtEl>
                                          <p:spTgt spid="14">
                                            <p:txEl>
                                              <p:pRg st="1" end="1"/>
                                            </p:txEl>
                                          </p:spTgt>
                                        </p:tgtEl>
                                      </p:cBhvr>
                                      <p:to x="80000" y="100000"/>
                                    </p:animScale>
                                    <p:anim by="(#ppt_w*0.10)" calcmode="lin" valueType="num">
                                      <p:cBhvr>
                                        <p:cTn id="13" dur="250" autoRev="1" fill="hold">
                                          <p:stCondLst>
                                            <p:cond delay="0"/>
                                          </p:stCondLst>
                                        </p:cTn>
                                        <p:tgtEl>
                                          <p:spTgt spid="14">
                                            <p:txEl>
                                              <p:pRg st="1" end="1"/>
                                            </p:txEl>
                                          </p:spTgt>
                                        </p:tgtEl>
                                        <p:attrNameLst>
                                          <p:attrName>ppt_x</p:attrName>
                                        </p:attrNameLst>
                                      </p:cBhvr>
                                    </p:anim>
                                    <p:anim by="(-#ppt_w*0.10)" calcmode="lin" valueType="num">
                                      <p:cBhvr>
                                        <p:cTn id="14" dur="250" autoRev="1" fill="hold">
                                          <p:stCondLst>
                                            <p:cond delay="0"/>
                                          </p:stCondLst>
                                        </p:cTn>
                                        <p:tgtEl>
                                          <p:spTgt spid="14">
                                            <p:txEl>
                                              <p:pRg st="1" end="1"/>
                                            </p:txEl>
                                          </p:spTgt>
                                        </p:tgtEl>
                                        <p:attrNameLst>
                                          <p:attrName>ppt_y</p:attrName>
                                        </p:attrNameLst>
                                      </p:cBhvr>
                                    </p:anim>
                                    <p:animRot by="-480000">
                                      <p:cBhvr>
                                        <p:cTn id="15" dur="250" autoRev="1" fill="hold">
                                          <p:stCondLst>
                                            <p:cond delay="0"/>
                                          </p:stCondLst>
                                        </p:cTn>
                                        <p:tgtEl>
                                          <p:spTgt spid="14">
                                            <p:txEl>
                                              <p:pRg st="1" end="1"/>
                                            </p:txEl>
                                          </p:spTgt>
                                        </p:tgtEl>
                                        <p:attrNameLst>
                                          <p:attrName>r</p:attrName>
                                        </p:attrNameLst>
                                      </p:cBhvr>
                                    </p:animRot>
                                  </p:childTnLst>
                                </p:cTn>
                              </p:par>
                              <p:par>
                                <p:cTn id="16" presetID="8" presetClass="emph" presetSubtype="0" accel="50000" fill="hold" nodeType="withEffect">
                                  <p:stCondLst>
                                    <p:cond delay="0"/>
                                  </p:stCondLst>
                                  <p:childTnLst>
                                    <p:animRot by="21600000">
                                      <p:cBhvr>
                                        <p:cTn id="17" dur="10000" fill="hold"/>
                                        <p:tgtEl>
                                          <p:spTgt spid="10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2019年黄天荡BIM技术应用\11、BIM工作推进会议\BIM工作计划\材料准备\文件夹\R@3JLA040M6}EQ7~5]%U(KB.pngR@3JLA040M6}EQ7~5]%U(KB"/>
          <p:cNvPicPr>
            <a:picLocks noChangeAspect="1"/>
          </p:cNvPicPr>
          <p:nvPr/>
        </p:nvPicPr>
        <p:blipFill>
          <a:blip r:embed="rId1"/>
          <a:srcRect/>
          <a:stretch>
            <a:fillRect/>
          </a:stretch>
        </p:blipFill>
        <p:spPr>
          <a:xfrm>
            <a:off x="2209800" y="1918970"/>
            <a:ext cx="7770495" cy="429577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）东吴文化中心工程</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（多专业、多阶段、施工难度大，对总包精细化管理水平的要求高）</a:t>
            </a:r>
            <a:endParaRPr lang="en-US" alt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6"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9" name="组合 9"/>
            <p:cNvGrpSpPr/>
            <p:nvPr/>
          </p:nvGrpSpPr>
          <p:grpSpPr bwMode="auto">
            <a:xfrm>
              <a:off x="470" y="871"/>
              <a:ext cx="1388" cy="725"/>
              <a:chOff x="2843" y="2123"/>
              <a:chExt cx="839" cy="494"/>
            </a:xfrm>
          </p:grpSpPr>
          <p:sp>
            <p:nvSpPr>
              <p:cNvPr id="11"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5"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）东吴文化中心工程（涉及软件多，多专业的集成综合运用的开拓性一步</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pic>
        <p:nvPicPr>
          <p:cNvPr id="4" name="图片 -2147482573"/>
          <p:cNvPicPr>
            <a:picLocks noChangeAspect="1"/>
          </p:cNvPicPr>
          <p:nvPr/>
        </p:nvPicPr>
        <p:blipFill>
          <a:blip r:embed="rId1"/>
          <a:stretch>
            <a:fillRect/>
          </a:stretch>
        </p:blipFill>
        <p:spPr>
          <a:xfrm>
            <a:off x="442595" y="1890713"/>
            <a:ext cx="2650490" cy="2167255"/>
          </a:xfrm>
          <a:prstGeom prst="rect">
            <a:avLst/>
          </a:prstGeom>
          <a:noFill/>
          <a:ln w="9525">
            <a:noFill/>
          </a:ln>
        </p:spPr>
      </p:pic>
      <p:pic>
        <p:nvPicPr>
          <p:cNvPr id="1073742862" name="图片 33" descr="3#楼三维视图2"/>
          <p:cNvPicPr>
            <a:picLocks noChangeAspect="1"/>
          </p:cNvPicPr>
          <p:nvPr/>
        </p:nvPicPr>
        <p:blipFill>
          <a:blip r:embed="rId2"/>
          <a:stretch>
            <a:fillRect/>
          </a:stretch>
        </p:blipFill>
        <p:spPr>
          <a:xfrm>
            <a:off x="8518525" y="1889760"/>
            <a:ext cx="3458210" cy="2168525"/>
          </a:xfrm>
          <a:prstGeom prst="rect">
            <a:avLst/>
          </a:prstGeom>
          <a:noFill/>
          <a:ln w="9525">
            <a:noFill/>
          </a:ln>
        </p:spPr>
      </p:pic>
      <p:pic>
        <p:nvPicPr>
          <p:cNvPr id="6" name="图片 22" descr="D:\东娱文化中心\概况图\东吴文化中心-Model-Model.jpg"/>
          <p:cNvPicPr>
            <a:picLocks noChangeAspect="1"/>
          </p:cNvPicPr>
          <p:nvPr/>
        </p:nvPicPr>
        <p:blipFill>
          <a:blip r:embed="rId3"/>
          <a:stretch>
            <a:fillRect/>
          </a:stretch>
        </p:blipFill>
        <p:spPr>
          <a:xfrm>
            <a:off x="426403" y="4130993"/>
            <a:ext cx="2682875" cy="2125345"/>
          </a:xfrm>
          <a:prstGeom prst="rect">
            <a:avLst/>
          </a:prstGeom>
          <a:noFill/>
          <a:ln w="9525">
            <a:noFill/>
          </a:ln>
        </p:spPr>
      </p:pic>
      <p:pic>
        <p:nvPicPr>
          <p:cNvPr id="7" name="图片 -2147482560"/>
          <p:cNvPicPr>
            <a:picLocks noChangeAspect="1"/>
          </p:cNvPicPr>
          <p:nvPr/>
        </p:nvPicPr>
        <p:blipFill>
          <a:blip r:embed="rId4"/>
          <a:srcRect/>
          <a:stretch>
            <a:fillRect/>
          </a:stretch>
        </p:blipFill>
        <p:spPr>
          <a:xfrm>
            <a:off x="4076700" y="1891030"/>
            <a:ext cx="3626485" cy="2167890"/>
          </a:xfrm>
          <a:prstGeom prst="rect">
            <a:avLst/>
          </a:prstGeom>
          <a:noFill/>
          <a:ln w="9525">
            <a:noFill/>
          </a:ln>
        </p:spPr>
      </p:pic>
      <p:pic>
        <p:nvPicPr>
          <p:cNvPr id="1073742875" name="图片 45"/>
          <p:cNvPicPr>
            <a:picLocks noChangeAspect="1"/>
          </p:cNvPicPr>
          <p:nvPr/>
        </p:nvPicPr>
        <p:blipFill>
          <a:blip r:embed="rId5">
            <a:clrChange>
              <a:clrFrom>
                <a:srgbClr val="A0A0A0">
                  <a:alpha val="100000"/>
                </a:srgbClr>
              </a:clrFrom>
              <a:clrTo>
                <a:srgbClr val="A0A0A0">
                  <a:alpha val="100000"/>
                  <a:alpha val="0"/>
                </a:srgbClr>
              </a:clrTo>
            </a:clrChange>
          </a:blip>
          <a:srcRect/>
          <a:stretch>
            <a:fillRect/>
          </a:stretch>
        </p:blipFill>
        <p:spPr>
          <a:xfrm>
            <a:off x="8428355" y="4135755"/>
            <a:ext cx="3548380" cy="2125345"/>
          </a:xfrm>
          <a:prstGeom prst="rect">
            <a:avLst/>
          </a:prstGeom>
          <a:noFill/>
          <a:ln w="9525">
            <a:noFill/>
          </a:ln>
        </p:spPr>
      </p:pic>
      <p:pic>
        <p:nvPicPr>
          <p:cNvPr id="8" name="图片 6"/>
          <p:cNvPicPr>
            <a:picLocks noChangeAspect="1"/>
          </p:cNvPicPr>
          <p:nvPr/>
        </p:nvPicPr>
        <p:blipFill>
          <a:blip r:embed="rId6"/>
          <a:srcRect/>
          <a:stretch>
            <a:fillRect/>
          </a:stretch>
        </p:blipFill>
        <p:spPr>
          <a:xfrm>
            <a:off x="4076700" y="4126865"/>
            <a:ext cx="3625850" cy="2129790"/>
          </a:xfrm>
          <a:prstGeom prst="rect">
            <a:avLst/>
          </a:prstGeom>
          <a:noFill/>
          <a:ln w="9525">
            <a:noFill/>
          </a:ln>
        </p:spPr>
      </p:pic>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1"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3" name="组合 9"/>
            <p:cNvGrpSpPr/>
            <p:nvPr/>
          </p:nvGrpSpPr>
          <p:grpSpPr bwMode="auto">
            <a:xfrm>
              <a:off x="470" y="871"/>
              <a:ext cx="1388" cy="725"/>
              <a:chOff x="2843" y="2123"/>
              <a:chExt cx="839" cy="494"/>
            </a:xfrm>
          </p:grpSpPr>
          <p:sp>
            <p:nvSpPr>
              <p:cNvPr id="14"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7"/>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4"/>
          <p:cNvPicPr>
            <a:picLocks noChangeAspect="1"/>
          </p:cNvPicPr>
          <p:nvPr/>
        </p:nvPicPr>
        <p:blipFill>
          <a:blip r:embed="rId1"/>
          <a:srcRect/>
          <a:stretch>
            <a:fillRect/>
          </a:stretch>
        </p:blipFill>
        <p:spPr>
          <a:xfrm>
            <a:off x="2477770" y="1920240"/>
            <a:ext cx="7235825" cy="429450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）苏州第二图书馆工程（双曲面、倾斜角度大、涉及专业多，对总包管理水平提出更高要求）</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5" name="组合 4"/>
          <p:cNvGrpSpPr/>
          <p:nvPr/>
        </p:nvGrpSpPr>
        <p:grpSpPr>
          <a:xfrm>
            <a:off x="298450" y="553085"/>
            <a:ext cx="3926840" cy="872490"/>
            <a:chOff x="470" y="871"/>
            <a:chExt cx="6184" cy="1374"/>
          </a:xfrm>
        </p:grpSpPr>
        <p:sp>
          <p:nvSpPr>
            <p:cNvPr id="7"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9" name="组合 9"/>
            <p:cNvGrpSpPr/>
            <p:nvPr/>
          </p:nvGrpSpPr>
          <p:grpSpPr bwMode="auto">
            <a:xfrm>
              <a:off x="470" y="871"/>
              <a:ext cx="1388" cy="725"/>
              <a:chOff x="2843" y="2123"/>
              <a:chExt cx="839" cy="494"/>
            </a:xfrm>
          </p:grpSpPr>
          <p:sp>
            <p:nvSpPr>
              <p:cNvPr id="10"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C:\Users\Administrator\Desktop\20180504集团安全检查汇报\照片集中\Screen_1525230118.pngScreen_1525230118"/>
          <p:cNvPicPr>
            <a:picLocks noChangeAspect="1"/>
          </p:cNvPicPr>
          <p:nvPr/>
        </p:nvPicPr>
        <p:blipFill>
          <a:blip r:embed="rId1"/>
          <a:srcRect/>
          <a:stretch>
            <a:fillRect/>
          </a:stretch>
        </p:blipFill>
        <p:spPr>
          <a:xfrm>
            <a:off x="9082405" y="1889760"/>
            <a:ext cx="2893695" cy="200215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）苏州第二图书馆工程（以第三方</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咨询配合，独立实施</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技术综合集成应用）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pic>
        <p:nvPicPr>
          <p:cNvPr id="16" name="图片 12" descr="C:\Users\DELL\Desktop\图片9.png图片9"/>
          <p:cNvPicPr>
            <a:picLocks noChangeAspect="1"/>
          </p:cNvPicPr>
          <p:nvPr/>
        </p:nvPicPr>
        <p:blipFill>
          <a:blip r:embed="rId2" cstate="print"/>
          <a:srcRect/>
          <a:stretch>
            <a:fillRect/>
          </a:stretch>
        </p:blipFill>
        <p:spPr bwMode="auto">
          <a:xfrm>
            <a:off x="3480435" y="1889760"/>
            <a:ext cx="5509260" cy="4162425"/>
          </a:xfrm>
          <a:prstGeom prst="rect">
            <a:avLst/>
          </a:prstGeom>
          <a:noFill/>
          <a:ln w="9525">
            <a:noFill/>
            <a:miter lim="800000"/>
            <a:headEnd/>
            <a:tailEnd/>
          </a:ln>
          <a:effectLst/>
        </p:spPr>
      </p:pic>
      <p:pic>
        <p:nvPicPr>
          <p:cNvPr id="17" name="Picture 9" descr="C:\Users\DELL\Desktop\图片1.png图片1"/>
          <p:cNvPicPr>
            <a:picLocks noChangeAspect="1"/>
          </p:cNvPicPr>
          <p:nvPr/>
        </p:nvPicPr>
        <p:blipFill>
          <a:blip r:embed="rId3" cstate="print"/>
          <a:srcRect/>
          <a:stretch>
            <a:fillRect/>
          </a:stretch>
        </p:blipFill>
        <p:spPr>
          <a:xfrm>
            <a:off x="433705" y="1891030"/>
            <a:ext cx="2943225" cy="1889760"/>
          </a:xfrm>
          <a:prstGeom prst="rect">
            <a:avLst/>
          </a:prstGeom>
          <a:noFill/>
          <a:ln w="12700">
            <a:noFill/>
          </a:ln>
          <a:effectLst/>
        </p:spPr>
      </p:pic>
      <p:pic>
        <p:nvPicPr>
          <p:cNvPr id="19" name="Picture 9" descr="C:\Users\DELL\Desktop\图片6.png图片6"/>
          <p:cNvPicPr>
            <a:picLocks noChangeAspect="1"/>
          </p:cNvPicPr>
          <p:nvPr/>
        </p:nvPicPr>
        <p:blipFill>
          <a:blip r:embed="rId4" cstate="print">
            <a:clrChange>
              <a:clrFrom>
                <a:srgbClr val="FFFFFF">
                  <a:alpha val="100000"/>
                </a:srgbClr>
              </a:clrFrom>
              <a:clrTo>
                <a:srgbClr val="FFFFFF">
                  <a:alpha val="100000"/>
                  <a:alpha val="0"/>
                </a:srgbClr>
              </a:clrTo>
            </a:clrChange>
          </a:blip>
          <a:srcRect/>
          <a:stretch>
            <a:fillRect/>
          </a:stretch>
        </p:blipFill>
        <p:spPr>
          <a:xfrm>
            <a:off x="9001125" y="3891915"/>
            <a:ext cx="2974975" cy="2164080"/>
          </a:xfrm>
          <a:prstGeom prst="rect">
            <a:avLst/>
          </a:prstGeom>
          <a:noFill/>
          <a:ln w="12700">
            <a:noFill/>
          </a:ln>
        </p:spPr>
      </p:pic>
      <p:pic>
        <p:nvPicPr>
          <p:cNvPr id="28" name="图片 1" descr="C:\Users\DELL\Desktop\QQ图片20170717144202.pngQQ图片20170717144202"/>
          <p:cNvPicPr>
            <a:picLocks noChangeAspect="1"/>
          </p:cNvPicPr>
          <p:nvPr/>
        </p:nvPicPr>
        <p:blipFill>
          <a:blip r:embed="rId5"/>
          <a:stretch>
            <a:fillRect/>
          </a:stretch>
        </p:blipFill>
        <p:spPr bwMode="auto">
          <a:xfrm>
            <a:off x="433705" y="4198620"/>
            <a:ext cx="293624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6"/>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9" descr="E:\中医院二期BIM工作\18、中医院汇报材料\4、效果图\内庭院.bmp内庭院"/>
          <p:cNvPicPr>
            <a:picLocks noChangeAspect="1"/>
          </p:cNvPicPr>
          <p:nvPr/>
        </p:nvPicPr>
        <p:blipFill>
          <a:blip r:embed="rId1"/>
          <a:srcRect/>
          <a:stretch>
            <a:fillRect/>
          </a:stretch>
        </p:blipFill>
        <p:spPr bwMode="auto">
          <a:xfrm>
            <a:off x="2269490" y="1877060"/>
            <a:ext cx="7652385" cy="4304030"/>
          </a:xfrm>
          <a:prstGeom prst="rect">
            <a:avLst/>
          </a:prstGeom>
          <a:noFill/>
          <a:ln w="254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6</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）苏州市中医医院二期施工总承包工程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7"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28" name="图片 1" descr="C:\Users\DELL\Desktop\QQ图片20170717144202.pngQQ图片20170717144202"/>
          <p:cNvPicPr>
            <a:picLocks noChangeAspect="1"/>
          </p:cNvPicPr>
          <p:nvPr/>
        </p:nvPicPr>
        <p:blipFill>
          <a:blip r:embed="rId1"/>
          <a:stretch>
            <a:fillRect/>
          </a:stretch>
        </p:blipFill>
        <p:spPr bwMode="auto">
          <a:xfrm>
            <a:off x="5527040" y="3895725"/>
            <a:ext cx="2772410" cy="175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Users\Administrator\Desktop\图片8.png图片8"/>
          <p:cNvPicPr>
            <a:picLocks noChangeAspect="1"/>
          </p:cNvPicPr>
          <p:nvPr/>
        </p:nvPicPr>
        <p:blipFill>
          <a:blip r:embed="rId2"/>
          <a:srcRect/>
          <a:stretch>
            <a:fillRect/>
          </a:stretch>
        </p:blipFill>
        <p:spPr bwMode="auto">
          <a:xfrm>
            <a:off x="3292475" y="1891030"/>
            <a:ext cx="5363845" cy="4161790"/>
          </a:xfrm>
          <a:prstGeom prst="rect">
            <a:avLst/>
          </a:prstGeom>
          <a:noFill/>
          <a:ln w="12700">
            <a:noFill/>
            <a:miter lim="800000"/>
            <a:headEnd/>
            <a:tailEnd/>
          </a:ln>
        </p:spPr>
      </p:pic>
      <p:pic>
        <p:nvPicPr>
          <p:cNvPr id="14" name="Picture 9" descr="C:\Users\Administrator\Desktop\图片5.png图片5"/>
          <p:cNvPicPr>
            <a:picLocks noChangeAspect="1"/>
          </p:cNvPicPr>
          <p:nvPr/>
        </p:nvPicPr>
        <p:blipFill>
          <a:blip r:embed="rId3"/>
          <a:srcRect/>
          <a:stretch>
            <a:fillRect/>
          </a:stretch>
        </p:blipFill>
        <p:spPr>
          <a:xfrm>
            <a:off x="424815" y="1891030"/>
            <a:ext cx="2272665" cy="2042160"/>
          </a:xfrm>
          <a:prstGeom prst="rect">
            <a:avLst/>
          </a:prstGeom>
          <a:noFill/>
          <a:ln w="12700">
            <a:noFill/>
          </a:ln>
          <a:effectLst/>
        </p:spPr>
      </p:pic>
      <p:pic>
        <p:nvPicPr>
          <p:cNvPr id="32" name="Picture 9" descr="C:\Users\Administrator\Desktop\图片11.png图片11"/>
          <p:cNvPicPr>
            <a:picLocks noChangeAspect="1"/>
          </p:cNvPicPr>
          <p:nvPr/>
        </p:nvPicPr>
        <p:blipFill>
          <a:blip r:embed="rId4"/>
          <a:srcRect/>
          <a:stretch>
            <a:fillRect/>
          </a:stretch>
        </p:blipFill>
        <p:spPr>
          <a:xfrm>
            <a:off x="424815" y="4001135"/>
            <a:ext cx="2272665" cy="2131695"/>
          </a:xfrm>
          <a:prstGeom prst="rect">
            <a:avLst/>
          </a:prstGeom>
          <a:noFill/>
          <a:ln w="12700">
            <a:noFill/>
          </a:ln>
          <a:effectLst/>
        </p:spPr>
      </p:pic>
      <p:pic>
        <p:nvPicPr>
          <p:cNvPr id="1073744505" name="图片 1073744504" descr="1212"/>
          <p:cNvPicPr>
            <a:picLocks noChangeAspect="1"/>
          </p:cNvPicPr>
          <p:nvPr/>
        </p:nvPicPr>
        <p:blipFill>
          <a:blip r:embed="rId5"/>
          <a:srcRect/>
          <a:stretch>
            <a:fillRect/>
          </a:stretch>
        </p:blipFill>
        <p:spPr>
          <a:xfrm>
            <a:off x="9018270" y="4000500"/>
            <a:ext cx="2949575" cy="2052320"/>
          </a:xfrm>
          <a:prstGeom prst="rect">
            <a:avLst/>
          </a:prstGeom>
          <a:noFill/>
          <a:ln w="9525">
            <a:noFill/>
          </a:ln>
        </p:spPr>
      </p:pic>
      <p:pic>
        <p:nvPicPr>
          <p:cNvPr id="8" name="图片 7" descr="Screen_1538118923"/>
          <p:cNvPicPr>
            <a:picLocks noChangeAspect="1"/>
          </p:cNvPicPr>
          <p:nvPr/>
        </p:nvPicPr>
        <p:blipFill>
          <a:blip r:embed="rId6"/>
          <a:srcRect/>
          <a:stretch>
            <a:fillRect/>
          </a:stretch>
        </p:blipFill>
        <p:spPr>
          <a:xfrm>
            <a:off x="9017635" y="1891030"/>
            <a:ext cx="2950210" cy="2077720"/>
          </a:xfrm>
          <a:prstGeom prst="rect">
            <a:avLst/>
          </a:prstGeom>
          <a:noFill/>
          <a:ln w="9525">
            <a:noFill/>
          </a:ln>
        </p:spPr>
      </p:pic>
      <p:sp>
        <p:nvSpPr>
          <p:cNvPr id="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6</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）苏州市中医医院二期施工总承包工程（地下五层，综合管线相当密集层次感比较强，涉及专业多，施工难度大）</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7"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9"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9"/>
            <p:cNvGrpSpPr/>
            <p:nvPr/>
          </p:nvGrpSpPr>
          <p:grpSpPr bwMode="auto">
            <a:xfrm>
              <a:off x="470" y="871"/>
              <a:ext cx="1388" cy="725"/>
              <a:chOff x="2843" y="2123"/>
              <a:chExt cx="839" cy="494"/>
            </a:xfrm>
          </p:grpSpPr>
          <p:sp>
            <p:nvSpPr>
              <p:cNvPr id="1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7"/>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260600" y="1804035"/>
            <a:ext cx="7677785" cy="444055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7</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）黄天荡控制中心</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号线项目（涉及专业多，工期紧，施工难度大）</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7"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7</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）黄天荡控制中心</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号线项目（继苏州第二图书馆后独立</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技术应用项目，</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高标准、高要求。</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pic>
        <p:nvPicPr>
          <p:cNvPr id="6" name="图片 5"/>
          <p:cNvPicPr>
            <a:picLocks noChangeAspect="1"/>
          </p:cNvPicPr>
          <p:nvPr/>
        </p:nvPicPr>
        <p:blipFill>
          <a:blip r:embed="rId1"/>
          <a:srcRect l="-344"/>
          <a:stretch>
            <a:fillRect/>
          </a:stretch>
        </p:blipFill>
        <p:spPr>
          <a:xfrm>
            <a:off x="5314315" y="1857375"/>
            <a:ext cx="6671310" cy="431736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4" name="图片 3" descr="1"/>
          <p:cNvPicPr>
            <a:picLocks noChangeAspect="1"/>
          </p:cNvPicPr>
          <p:nvPr/>
        </p:nvPicPr>
        <p:blipFill>
          <a:blip r:embed="rId2"/>
          <a:srcRect/>
          <a:stretch>
            <a:fillRect/>
          </a:stretch>
        </p:blipFill>
        <p:spPr>
          <a:xfrm>
            <a:off x="421640" y="1857375"/>
            <a:ext cx="4691380" cy="4256405"/>
          </a:xfrm>
          <a:prstGeom prst="rect">
            <a:avLst/>
          </a:prstGeom>
        </p:spPr>
      </p:pic>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9"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9"/>
            <p:cNvGrpSpPr/>
            <p:nvPr/>
          </p:nvGrpSpPr>
          <p:grpSpPr bwMode="auto">
            <a:xfrm>
              <a:off x="470" y="871"/>
              <a:ext cx="1388" cy="725"/>
              <a:chOff x="2843" y="2123"/>
              <a:chExt cx="839" cy="494"/>
            </a:xfrm>
          </p:grpSpPr>
          <p:sp>
            <p:nvSpPr>
              <p:cNvPr id="1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5"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7</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）黄天荡控制中心</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号线项目（继苏州第二图书馆后独立</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技术应用项目，</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高标准、高要求。</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4" name="图片 3" descr="1"/>
          <p:cNvPicPr>
            <a:picLocks noChangeAspect="1"/>
          </p:cNvPicPr>
          <p:nvPr/>
        </p:nvPicPr>
        <p:blipFill>
          <a:blip r:embed="rId1"/>
          <a:srcRect/>
          <a:stretch>
            <a:fillRect/>
          </a:stretch>
        </p:blipFill>
        <p:spPr>
          <a:xfrm>
            <a:off x="421640" y="1857375"/>
            <a:ext cx="4691380" cy="4256405"/>
          </a:xfrm>
          <a:prstGeom prst="rect">
            <a:avLst/>
          </a:prstGeom>
        </p:spPr>
      </p:pic>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9"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9"/>
            <p:cNvGrpSpPr/>
            <p:nvPr/>
          </p:nvGrpSpPr>
          <p:grpSpPr bwMode="auto">
            <a:xfrm>
              <a:off x="470" y="871"/>
              <a:ext cx="1388" cy="725"/>
              <a:chOff x="2843" y="2123"/>
              <a:chExt cx="839" cy="494"/>
            </a:xfrm>
          </p:grpSpPr>
          <p:sp>
            <p:nvSpPr>
              <p:cNvPr id="1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pic>
        <p:nvPicPr>
          <p:cNvPr id="16" name="图片 1"/>
          <p:cNvPicPr>
            <a:picLocks noChangeAspect="1"/>
          </p:cNvPicPr>
          <p:nvPr/>
        </p:nvPicPr>
        <p:blipFill>
          <a:blip r:embed="rId2"/>
          <a:stretch>
            <a:fillRect/>
          </a:stretch>
        </p:blipFill>
        <p:spPr>
          <a:xfrm>
            <a:off x="421640" y="1857375"/>
            <a:ext cx="5965825" cy="4225290"/>
          </a:xfrm>
          <a:prstGeom prst="rect">
            <a:avLst/>
          </a:prstGeom>
        </p:spPr>
      </p:pic>
      <p:pic>
        <p:nvPicPr>
          <p:cNvPr id="17" name="图片 2"/>
          <p:cNvPicPr>
            <a:picLocks noChangeAspect="1"/>
          </p:cNvPicPr>
          <p:nvPr/>
        </p:nvPicPr>
        <p:blipFill>
          <a:blip r:embed="rId3"/>
          <a:stretch>
            <a:fillRect/>
          </a:stretch>
        </p:blipFill>
        <p:spPr>
          <a:xfrm>
            <a:off x="6419850" y="1849120"/>
            <a:ext cx="5713730" cy="4233545"/>
          </a:xfrm>
          <a:prstGeom prst="rect">
            <a:avLst/>
          </a:prstGeom>
        </p:spPr>
      </p:pic>
      <p:sp>
        <p:nvSpPr>
          <p:cNvPr id="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4"/>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8</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）星塘医院（以装配式为主的新型技术的应用，是</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装配式两大新技术的集成应用）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pic>
        <p:nvPicPr>
          <p:cNvPr id="7" name="图片 6" descr="8d238c048758a1a325bf88d948e8f58"/>
          <p:cNvPicPr>
            <a:picLocks noChangeAspect="1"/>
          </p:cNvPicPr>
          <p:nvPr/>
        </p:nvPicPr>
        <p:blipFill>
          <a:blip r:embed="rId1"/>
          <a:srcRect/>
          <a:stretch>
            <a:fillRect/>
          </a:stretch>
        </p:blipFill>
        <p:spPr>
          <a:xfrm>
            <a:off x="2719705" y="1811020"/>
            <a:ext cx="7126605" cy="4433570"/>
          </a:xfrm>
          <a:prstGeom prst="rect">
            <a:avLst/>
          </a:prstGeom>
        </p:spPr>
      </p:pic>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49" name="组合 9"/>
          <p:cNvGrpSpPr/>
          <p:nvPr/>
        </p:nvGrpSpPr>
        <p:grpSpPr bwMode="auto">
          <a:xfrm>
            <a:off x="298339" y="553402"/>
            <a:ext cx="881467" cy="460376"/>
            <a:chOff x="2843" y="2123"/>
            <a:chExt cx="839" cy="494"/>
          </a:xfrm>
        </p:grpSpPr>
        <p:sp>
          <p:nvSpPr>
            <p:cNvPr id="50"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1</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28" name="TextBox 40"/>
          <p:cNvSpPr txBox="1"/>
          <p:nvPr/>
        </p:nvSpPr>
        <p:spPr>
          <a:xfrm>
            <a:off x="323850" y="1089025"/>
            <a:ext cx="3901440" cy="337185"/>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BIM技术应用</a:t>
            </a:r>
            <a:r>
              <a:rPr lang="zh-CN" sz="1600" b="1" dirty="0" smtClean="0">
                <a:latin typeface="华文楷体" panose="02010600040101010101" charset="-122"/>
                <a:ea typeface="华文楷体" panose="02010600040101010101" charset="-122"/>
                <a:cs typeface="华文楷体" panose="02010600040101010101" charset="-122"/>
                <a:sym typeface="+mn-ea"/>
              </a:rPr>
              <a:t>背景</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45" name="TextBox 24"/>
          <p:cNvSpPr txBox="1">
            <a:spLocks noChangeArrowheads="1"/>
          </p:cNvSpPr>
          <p:nvPr/>
        </p:nvSpPr>
        <p:spPr bwMode="auto">
          <a:xfrm>
            <a:off x="367664" y="1396761"/>
            <a:ext cx="11475573" cy="3046095"/>
          </a:xfrm>
          <a:prstGeom prst="rect">
            <a:avLst/>
          </a:prstGeom>
          <a:solidFill>
            <a:schemeClr val="bg1"/>
          </a:solidFill>
          <a:ln w="9525">
            <a:noFill/>
            <a:miter lim="800000"/>
          </a:ln>
        </p:spPr>
        <p:txBody>
          <a:bodyPr wrap="square">
            <a:spAutoFit/>
          </a:bodyPr>
          <a:lstStyle/>
          <a:p>
            <a:pPr fontAlgn="auto">
              <a:lnSpc>
                <a:spcPct val="200000"/>
              </a:lnSpc>
            </a:pPr>
            <a:r>
              <a:rPr lang="en-US" altLang="zh-CN" sz="1600" b="1"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国家推行BIM技术应用，各个省份相继发文促进BIM技术发展，各个相关企业相继在不同程度地应用BIM技术。</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fontAlgn="auto">
              <a:lnSpc>
                <a:spcPct val="200000"/>
              </a:lnSpc>
            </a:pPr>
            <a:r>
              <a:rPr lang="en-US" altLang="zh-CN" sz="1600" b="1" dirty="0" smtClean="0">
                <a:latin typeface="华文楷体" panose="02010600040101010101" charset="-122"/>
                <a:ea typeface="华文楷体" panose="02010600040101010101" charset="-122"/>
                <a:cs typeface="华文楷体" panose="02010600040101010101" charset="-122"/>
                <a:sym typeface="+mn-ea"/>
              </a:rPr>
              <a:t>     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数字化信息时代，对专业人才综合能力的要求逐步提高，要求学习和掌握互联网时代衍生的新技术，如</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algn="l" fontAlgn="auto">
              <a:lnSpc>
                <a:spcPct val="200000"/>
              </a:lnSpc>
              <a:buClrTx/>
              <a:buSzTx/>
              <a:buFontTx/>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 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）政府公共民生、重要基础设施工程，招投标阶段在合同中已明确采用</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技术，并单独规定采用该技术费用。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algn="l" fontAlgn="auto">
              <a:lnSpc>
                <a:spcPct val="200000"/>
              </a:lnSpc>
              <a:buClrTx/>
              <a:buSzTx/>
              <a:buFontTx/>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）公司承接的多个多个高、大、难项目，专业比较多，总包管理难度大，传统方法需要借助新技术来辅助项目的实施。</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algn="l" fontAlgn="auto">
              <a:lnSpc>
                <a:spcPct val="200000"/>
              </a:lnSpc>
              <a:buClrTx/>
              <a:buSzTx/>
              <a:buFontTx/>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6</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常规项目急需BIM技术进行碰撞检查和管综优化</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algn="l" fontAlgn="auto">
              <a:lnSpc>
                <a:spcPct val="200000"/>
              </a:lnSpc>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）不采用</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技术，在项目需要使用时，公司会面临支出一笔金额数目不小的</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咨询费用。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6" name="TextBox 25"/>
          <p:cNvSpPr txBox="1">
            <a:spLocks noChangeArrowheads="1"/>
          </p:cNvSpPr>
          <p:nvPr/>
        </p:nvSpPr>
        <p:spPr bwMode="auto">
          <a:xfrm>
            <a:off x="1179806" y="561657"/>
            <a:ext cx="1952519" cy="337185"/>
          </a:xfrm>
          <a:prstGeom prst="rect">
            <a:avLst/>
          </a:prstGeom>
          <a:noFill/>
          <a:ln w="9525">
            <a:noFill/>
            <a:miter lim="800000"/>
          </a:ln>
        </p:spPr>
        <p:txBody>
          <a:bodyPr>
            <a:spAutoFit/>
          </a:bodyPr>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技术应用现状</a:t>
            </a:r>
            <a:endParaRPr lang="zh-CN" altLang="en-US" sz="1600" b="1" dirty="0" err="1"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67726d6cbbf279b0faeabd09a03dbac"/>
          <p:cNvPicPr>
            <a:picLocks noChangeAspect="1"/>
          </p:cNvPicPr>
          <p:nvPr/>
        </p:nvPicPr>
        <p:blipFill>
          <a:blip r:embed="rId1"/>
          <a:srcRect/>
          <a:stretch>
            <a:fillRect/>
          </a:stretch>
        </p:blipFill>
        <p:spPr>
          <a:xfrm>
            <a:off x="6133465" y="1858645"/>
            <a:ext cx="5861685" cy="4405630"/>
          </a:xfrm>
          <a:prstGeom prst="rect">
            <a:avLst/>
          </a:prstGeom>
        </p:spPr>
      </p:pic>
      <p:pic>
        <p:nvPicPr>
          <p:cNvPr id="6" name="图片 5" descr="星塘"/>
          <p:cNvPicPr>
            <a:picLocks noChangeAspect="1"/>
          </p:cNvPicPr>
          <p:nvPr/>
        </p:nvPicPr>
        <p:blipFill>
          <a:blip r:embed="rId2">
            <a:clrChange>
              <a:clrFrom>
                <a:srgbClr val="000000">
                  <a:alpha val="100000"/>
                </a:srgbClr>
              </a:clrFrom>
              <a:clrTo>
                <a:srgbClr val="000000">
                  <a:alpha val="100000"/>
                  <a:alpha val="0"/>
                </a:srgbClr>
              </a:clrTo>
            </a:clrChange>
          </a:blip>
          <a:srcRect/>
          <a:stretch>
            <a:fillRect/>
          </a:stretch>
        </p:blipFill>
        <p:spPr>
          <a:xfrm>
            <a:off x="421640" y="1857375"/>
            <a:ext cx="5594350" cy="440753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8</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）星塘医院</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14"/>
          <p:cNvGrpSpPr/>
          <p:nvPr/>
        </p:nvGrpSpPr>
        <p:grpSpPr>
          <a:xfrm>
            <a:off x="298450" y="553085"/>
            <a:ext cx="3926840" cy="872490"/>
            <a:chOff x="470" y="871"/>
            <a:chExt cx="6184" cy="1374"/>
          </a:xfrm>
        </p:grpSpPr>
        <p:sp>
          <p:nvSpPr>
            <p:cNvPr id="16"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7"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8" name="组合 9"/>
            <p:cNvGrpSpPr/>
            <p:nvPr/>
          </p:nvGrpSpPr>
          <p:grpSpPr bwMode="auto">
            <a:xfrm>
              <a:off x="470" y="871"/>
              <a:ext cx="1388" cy="725"/>
              <a:chOff x="2843" y="2123"/>
              <a:chExt cx="839" cy="494"/>
            </a:xfrm>
          </p:grpSpPr>
          <p:sp>
            <p:nvSpPr>
              <p:cNvPr id="1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9</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）康园一号（</a:t>
            </a:r>
            <a:r>
              <a:rPr sz="1600" b="1" dirty="0" smtClean="0">
                <a:latin typeface="华文楷体" panose="02010600040101010101" charset="-122"/>
                <a:ea typeface="华文楷体" panose="02010600040101010101" charset="-122"/>
                <a:cs typeface="华文楷体" panose="02010600040101010101" charset="-122"/>
                <a:sym typeface="+mn-ea"/>
              </a:rPr>
              <a:t>结合土建与机电专业模型</a:t>
            </a:r>
            <a:r>
              <a:rPr lang="zh-CN" sz="1600" b="1" dirty="0" smtClean="0">
                <a:latin typeface="华文楷体" panose="02010600040101010101" charset="-122"/>
                <a:ea typeface="华文楷体" panose="02010600040101010101" charset="-122"/>
                <a:cs typeface="华文楷体" panose="02010600040101010101" charset="-122"/>
                <a:sym typeface="+mn-ea"/>
              </a:rPr>
              <a:t>，解决</a:t>
            </a:r>
            <a:r>
              <a:rPr sz="1600" b="1" dirty="0" smtClean="0">
                <a:latin typeface="华文楷体" panose="02010600040101010101" charset="-122"/>
                <a:ea typeface="华文楷体" panose="02010600040101010101" charset="-122"/>
                <a:cs typeface="华文楷体" panose="02010600040101010101" charset="-122"/>
                <a:sym typeface="+mn-ea"/>
              </a:rPr>
              <a:t>机电管综优化问题</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10" name="Picture 3"/>
          <p:cNvPicPr>
            <a:picLocks noChangeAspect="1" noChangeArrowheads="1"/>
          </p:cNvPicPr>
          <p:nvPr/>
        </p:nvPicPr>
        <p:blipFill>
          <a:blip r:embed="rId1" cstate="print"/>
          <a:srcRect t="7837"/>
          <a:stretch>
            <a:fillRect/>
          </a:stretch>
        </p:blipFill>
        <p:spPr bwMode="auto">
          <a:xfrm>
            <a:off x="2564130" y="1857375"/>
            <a:ext cx="6794500" cy="44278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9</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）康园一号（</a:t>
            </a:r>
            <a:r>
              <a:rPr sz="1600" b="1" dirty="0" smtClean="0">
                <a:latin typeface="华文楷体" panose="02010600040101010101" charset="-122"/>
                <a:ea typeface="华文楷体" panose="02010600040101010101" charset="-122"/>
                <a:cs typeface="华文楷体" panose="02010600040101010101" charset="-122"/>
                <a:sym typeface="+mn-ea"/>
              </a:rPr>
              <a:t>结合土建与机电专业模型</a:t>
            </a:r>
            <a:r>
              <a:rPr lang="zh-CN" sz="1600" b="1" dirty="0" smtClean="0">
                <a:latin typeface="华文楷体" panose="02010600040101010101" charset="-122"/>
                <a:ea typeface="华文楷体" panose="02010600040101010101" charset="-122"/>
                <a:cs typeface="华文楷体" panose="02010600040101010101" charset="-122"/>
                <a:sym typeface="+mn-ea"/>
              </a:rPr>
              <a:t>，解决</a:t>
            </a:r>
            <a:r>
              <a:rPr sz="1600" b="1" dirty="0" smtClean="0">
                <a:latin typeface="华文楷体" panose="02010600040101010101" charset="-122"/>
                <a:ea typeface="华文楷体" panose="02010600040101010101" charset="-122"/>
                <a:cs typeface="华文楷体" panose="02010600040101010101" charset="-122"/>
                <a:sym typeface="+mn-ea"/>
              </a:rPr>
              <a:t>机电管综优化问题</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17" name="图片 16" descr="C:\Users\Administrator\Desktop\新建文件夹 (2)\_L7R]W9C8)@WN%P4DC{}{VU.png_L7R]W9C8)@WN%P4DC{}{VU"/>
          <p:cNvPicPr>
            <a:picLocks noChangeAspect="1"/>
          </p:cNvPicPr>
          <p:nvPr/>
        </p:nvPicPr>
        <p:blipFill>
          <a:blip r:embed="rId1"/>
          <a:srcRect b="1580"/>
          <a:stretch>
            <a:fillRect/>
          </a:stretch>
        </p:blipFill>
        <p:spPr>
          <a:xfrm>
            <a:off x="6189980" y="1783715"/>
            <a:ext cx="5298440" cy="4468495"/>
          </a:xfrm>
          <a:prstGeom prst="rect">
            <a:avLst/>
          </a:prstGeom>
          <a:ln>
            <a:noFill/>
          </a:ln>
        </p:spPr>
      </p:pic>
      <p:pic>
        <p:nvPicPr>
          <p:cNvPr id="41985" name="Picture 1" descr="F:\康园1号\BIM\康园1号地下室\剖面截图\Screen_1566356089.pngScreen_1566356089"/>
          <p:cNvPicPr>
            <a:picLocks noChangeAspect="1" noChangeArrowheads="1"/>
          </p:cNvPicPr>
          <p:nvPr/>
        </p:nvPicPr>
        <p:blipFill>
          <a:blip r:embed="rId2"/>
          <a:srcRect/>
          <a:stretch>
            <a:fillRect/>
          </a:stretch>
        </p:blipFill>
        <p:spPr bwMode="auto">
          <a:xfrm>
            <a:off x="1727200" y="1916430"/>
            <a:ext cx="3025775" cy="2268855"/>
          </a:xfrm>
          <a:prstGeom prst="rect">
            <a:avLst/>
          </a:prstGeom>
          <a:noFill/>
        </p:spPr>
      </p:pic>
      <p:pic>
        <p:nvPicPr>
          <p:cNvPr id="7" name="Picture 1" descr="F:\康园1号\BIM\康园1号地下室\新建文件夹 (2)\EE~27XNR@S$)US~3E8IP_S4.pngEE~27XNR@S$)US~3E8IP_S4"/>
          <p:cNvPicPr>
            <a:picLocks noChangeAspect="1" noChangeArrowheads="1"/>
          </p:cNvPicPr>
          <p:nvPr/>
        </p:nvPicPr>
        <p:blipFill>
          <a:blip r:embed="rId3"/>
          <a:srcRect/>
          <a:stretch>
            <a:fillRect/>
          </a:stretch>
        </p:blipFill>
        <p:spPr bwMode="auto">
          <a:xfrm>
            <a:off x="916305" y="4021455"/>
            <a:ext cx="4815840" cy="2302510"/>
          </a:xfrm>
          <a:prstGeom prst="rect">
            <a:avLst/>
          </a:prstGeom>
          <a:noFill/>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10</a:t>
            </a:r>
            <a:r>
              <a:rPr lang="zh-CN" altLang="en-US" sz="1600" b="1" dirty="0" smtClean="0">
                <a:latin typeface="华文楷体" panose="02010600040101010101" charset="-122"/>
                <a:ea typeface="华文楷体" panose="02010600040101010101" charset="-122"/>
                <a:cs typeface="华文楷体" panose="02010600040101010101" charset="-122"/>
                <a:sym typeface="+mn-ea"/>
              </a:rPr>
              <a:t>）科工馆（</a:t>
            </a:r>
            <a:r>
              <a:rPr sz="1600" b="1" dirty="0" smtClean="0">
                <a:latin typeface="华文楷体" panose="02010600040101010101" charset="-122"/>
                <a:ea typeface="华文楷体" panose="02010600040101010101" charset="-122"/>
                <a:cs typeface="华文楷体" panose="02010600040101010101" charset="-122"/>
                <a:sym typeface="+mn-ea"/>
              </a:rPr>
              <a:t>以争创“鲁班奖”为目标进行多专业、多阶段 BIM 技术综合集成应用</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1073742852" name="图片 1073742851" descr="f06488a9bee925c8df9162943910f34"/>
          <p:cNvPicPr>
            <a:picLocks noChangeAspect="1"/>
          </p:cNvPicPr>
          <p:nvPr/>
        </p:nvPicPr>
        <p:blipFill>
          <a:blip r:embed="rId1"/>
          <a:stretch>
            <a:fillRect/>
          </a:stretch>
        </p:blipFill>
        <p:spPr>
          <a:xfrm>
            <a:off x="2131060" y="2019300"/>
            <a:ext cx="7929880" cy="4059555"/>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10</a:t>
            </a:r>
            <a:r>
              <a:rPr lang="zh-CN" altLang="en-US" sz="1600" b="1" dirty="0" smtClean="0">
                <a:latin typeface="华文楷体" panose="02010600040101010101" charset="-122"/>
                <a:ea typeface="华文楷体" panose="02010600040101010101" charset="-122"/>
                <a:cs typeface="华文楷体" panose="02010600040101010101" charset="-122"/>
                <a:sym typeface="+mn-ea"/>
              </a:rPr>
              <a:t>）科工馆（</a:t>
            </a:r>
            <a:r>
              <a:rPr sz="1600" b="1" dirty="0" smtClean="0">
                <a:latin typeface="华文楷体" panose="02010600040101010101" charset="-122"/>
                <a:ea typeface="华文楷体" panose="02010600040101010101" charset="-122"/>
                <a:cs typeface="华文楷体" panose="02010600040101010101" charset="-122"/>
                <a:sym typeface="+mn-ea"/>
              </a:rPr>
              <a:t>以争创“鲁班奖”为目标进行多专业、多阶段 BIM 技术综合集成应用</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21511" name="图片 3" descr="RB$@@D8PMDTS5L_YT7P]ELE"/>
          <p:cNvPicPr>
            <a:picLocks noChangeAspect="1"/>
          </p:cNvPicPr>
          <p:nvPr/>
        </p:nvPicPr>
        <p:blipFill>
          <a:blip r:embed="rId1"/>
          <a:stretch>
            <a:fillRect/>
          </a:stretch>
        </p:blipFill>
        <p:spPr>
          <a:xfrm>
            <a:off x="666750" y="2032000"/>
            <a:ext cx="5556250" cy="3158490"/>
          </a:xfrm>
          <a:prstGeom prst="rect">
            <a:avLst/>
          </a:prstGeom>
          <a:noFill/>
          <a:ln w="9525">
            <a:noFill/>
          </a:ln>
        </p:spPr>
      </p:pic>
      <p:pic>
        <p:nvPicPr>
          <p:cNvPr id="32778" name="图片 10"/>
          <p:cNvPicPr>
            <a:picLocks noChangeAspect="1"/>
          </p:cNvPicPr>
          <p:nvPr/>
        </p:nvPicPr>
        <p:blipFill>
          <a:blip r:embed="rId2"/>
          <a:stretch>
            <a:fillRect/>
          </a:stretch>
        </p:blipFill>
        <p:spPr>
          <a:xfrm>
            <a:off x="6631305" y="1857375"/>
            <a:ext cx="3781425" cy="2235200"/>
          </a:xfrm>
          <a:prstGeom prst="rect">
            <a:avLst/>
          </a:prstGeom>
          <a:noFill/>
          <a:ln w="9525">
            <a:noFill/>
          </a:ln>
        </p:spPr>
      </p:pic>
      <p:pic>
        <p:nvPicPr>
          <p:cNvPr id="43017" name="图片 5"/>
          <p:cNvPicPr>
            <a:picLocks noChangeAspect="1"/>
          </p:cNvPicPr>
          <p:nvPr/>
        </p:nvPicPr>
        <p:blipFill>
          <a:blip r:embed="rId3"/>
          <a:stretch>
            <a:fillRect/>
          </a:stretch>
        </p:blipFill>
        <p:spPr>
          <a:xfrm>
            <a:off x="6631305" y="4133850"/>
            <a:ext cx="3782060" cy="2190115"/>
          </a:xfrm>
          <a:prstGeom prst="rect">
            <a:avLst/>
          </a:prstGeom>
          <a:noFill/>
          <a:ln w="9525">
            <a:noFill/>
          </a:ln>
        </p:spPr>
      </p:pic>
    </p:spTree>
    <p:custDataLst>
      <p:tags r:id="rId4"/>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）档案</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馆（</a:t>
            </a:r>
            <a:r>
              <a:rPr sz="1600" b="1" dirty="0" smtClean="0">
                <a:latin typeface="华文楷体" panose="02010600040101010101" charset="-122"/>
                <a:ea typeface="华文楷体" panose="02010600040101010101" charset="-122"/>
                <a:cs typeface="华文楷体" panose="02010600040101010101" charset="-122"/>
                <a:sym typeface="+mn-ea"/>
              </a:rPr>
              <a:t>BIM技术集成应用贯彻落实于整个建设周期，辅助于智慧工地的实施应用</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10" name="图片 10"/>
          <p:cNvPicPr>
            <a:picLocks noChangeAspect="1"/>
          </p:cNvPicPr>
          <p:nvPr/>
        </p:nvPicPr>
        <p:blipFill>
          <a:blip r:embed="rId1"/>
          <a:stretch>
            <a:fillRect/>
          </a:stretch>
        </p:blipFill>
        <p:spPr>
          <a:xfrm>
            <a:off x="1969135" y="2177415"/>
            <a:ext cx="8272780" cy="3745230"/>
          </a:xfrm>
          <a:prstGeom prst="rect">
            <a:avLst/>
          </a:prstGeom>
        </p:spPr>
      </p:pic>
    </p:spTree>
    <p:custDataLst>
      <p:tags r:id="rId2"/>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600"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）档案</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馆（</a:t>
            </a:r>
            <a:r>
              <a:rPr sz="1600" b="1" dirty="0" smtClean="0">
                <a:latin typeface="华文楷体" panose="02010600040101010101" charset="-122"/>
                <a:ea typeface="华文楷体" panose="02010600040101010101" charset="-122"/>
                <a:cs typeface="华文楷体" panose="02010600040101010101" charset="-122"/>
                <a:sym typeface="+mn-ea"/>
              </a:rPr>
              <a:t>BIM技术集成应用贯彻落实于整个建设周期，辅助于智慧工地的实施应用</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4"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7"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3245" y="1951355"/>
            <a:ext cx="5572125" cy="3781425"/>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742430" y="1951355"/>
            <a:ext cx="3746500" cy="2341880"/>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742430" y="3900805"/>
            <a:ext cx="3745865" cy="2280920"/>
          </a:xfrm>
          <a:prstGeom prst="rect">
            <a:avLst/>
          </a:prstGeom>
        </p:spPr>
      </p:pic>
    </p:spTree>
    <p:custDataLst>
      <p:tags r:id="rId4"/>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10" name="图片 9" descr="~Z0QD5`VIX})7[3V`$6S5IN"/>
          <p:cNvPicPr>
            <a:picLocks noChangeAspect="1"/>
          </p:cNvPicPr>
          <p:nvPr/>
        </p:nvPicPr>
        <p:blipFill>
          <a:blip r:embed="rId1"/>
          <a:srcRect/>
          <a:stretch>
            <a:fillRect/>
          </a:stretch>
        </p:blipFill>
        <p:spPr>
          <a:xfrm>
            <a:off x="8268970" y="1857375"/>
            <a:ext cx="3199130" cy="4342765"/>
          </a:xfrm>
          <a:prstGeom prst="rect">
            <a:avLst/>
          </a:prstGeom>
        </p:spPr>
      </p:pic>
      <p:sp>
        <p:nvSpPr>
          <p:cNvPr id="11"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）东吴文化中心</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4"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9"/>
            <p:cNvGrpSpPr/>
            <p:nvPr/>
          </p:nvGrpSpPr>
          <p:grpSpPr bwMode="auto">
            <a:xfrm>
              <a:off x="470" y="871"/>
              <a:ext cx="1388" cy="725"/>
              <a:chOff x="2843" y="2123"/>
              <a:chExt cx="839" cy="494"/>
            </a:xfrm>
          </p:grpSpPr>
          <p:sp>
            <p:nvSpPr>
              <p:cNvPr id="16"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pic>
        <p:nvPicPr>
          <p:cNvPr id="7" name="图片 6" descr="C:\Users\Administrator\Desktop\1563856956(1).jpg1563856956(1)"/>
          <p:cNvPicPr>
            <a:picLocks noChangeAspect="1"/>
          </p:cNvPicPr>
          <p:nvPr/>
        </p:nvPicPr>
        <p:blipFill>
          <a:blip r:embed="rId2"/>
          <a:srcRect/>
          <a:stretch>
            <a:fillRect/>
          </a:stretch>
        </p:blipFill>
        <p:spPr>
          <a:xfrm>
            <a:off x="367348" y="1857375"/>
            <a:ext cx="3089275" cy="4342765"/>
          </a:xfrm>
          <a:prstGeom prst="rect">
            <a:avLst/>
          </a:prstGeom>
        </p:spPr>
      </p:pic>
      <p:grpSp>
        <p:nvGrpSpPr>
          <p:cNvPr id="19" name="组合 18"/>
          <p:cNvGrpSpPr/>
          <p:nvPr/>
        </p:nvGrpSpPr>
        <p:grpSpPr>
          <a:xfrm>
            <a:off x="3963670" y="1858010"/>
            <a:ext cx="3550920" cy="4342130"/>
            <a:chOff x="6242" y="2926"/>
            <a:chExt cx="5592" cy="6838"/>
          </a:xfrm>
        </p:grpSpPr>
        <p:pic>
          <p:nvPicPr>
            <p:cNvPr id="9" name="图片 8" descr="C:\Users\Administrator\Desktop\1563856980(1).jpg1563856980(1)"/>
            <p:cNvPicPr>
              <a:picLocks noChangeAspect="1"/>
            </p:cNvPicPr>
            <p:nvPr/>
          </p:nvPicPr>
          <p:blipFill>
            <a:blip r:embed="rId3"/>
            <a:srcRect/>
            <a:stretch>
              <a:fillRect/>
            </a:stretch>
          </p:blipFill>
          <p:spPr>
            <a:xfrm>
              <a:off x="6242" y="2926"/>
              <a:ext cx="5376" cy="6838"/>
            </a:xfrm>
            <a:prstGeom prst="rect">
              <a:avLst/>
            </a:prstGeom>
          </p:spPr>
        </p:pic>
        <p:sp>
          <p:nvSpPr>
            <p:cNvPr id="18" name="矩形 17"/>
            <p:cNvSpPr/>
            <p:nvPr/>
          </p:nvSpPr>
          <p:spPr>
            <a:xfrm>
              <a:off x="6242" y="6992"/>
              <a:ext cx="5593" cy="491"/>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4"/>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）国家电器产品</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车间</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4"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9"/>
            <p:cNvGrpSpPr/>
            <p:nvPr/>
          </p:nvGrpSpPr>
          <p:grpSpPr bwMode="auto">
            <a:xfrm>
              <a:off x="470" y="871"/>
              <a:ext cx="1388" cy="725"/>
              <a:chOff x="2843" y="2123"/>
              <a:chExt cx="839" cy="494"/>
            </a:xfrm>
          </p:grpSpPr>
          <p:sp>
            <p:nvSpPr>
              <p:cNvPr id="16"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8" name="图片 7" descr="2014年国家电器产品3#车间项目BIM技术论文三等奖"/>
          <p:cNvPicPr>
            <a:picLocks noChangeAspect="1"/>
          </p:cNvPicPr>
          <p:nvPr/>
        </p:nvPicPr>
        <p:blipFill>
          <a:blip r:embed="rId1"/>
          <a:srcRect l="3570" b="7911"/>
          <a:stretch>
            <a:fillRect/>
          </a:stretch>
        </p:blipFill>
        <p:spPr>
          <a:xfrm>
            <a:off x="2957195" y="1857375"/>
            <a:ext cx="5831840" cy="4080510"/>
          </a:xfrm>
          <a:prstGeom prst="rect">
            <a:avLst/>
          </a:prstGeom>
        </p:spPr>
      </p:pic>
    </p:spTree>
    <p:custDataLst>
      <p:tags r:id="rId2"/>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C:\Users\Administrator\Desktop\IMG_8675.JPGIMG_8675"/>
          <p:cNvPicPr>
            <a:picLocks noChangeAspect="1"/>
          </p:cNvPicPr>
          <p:nvPr/>
        </p:nvPicPr>
        <p:blipFill>
          <a:blip r:embed="rId1"/>
          <a:srcRect l="4793" t="2847" r="5627" b="12801"/>
          <a:stretch>
            <a:fillRect/>
          </a:stretch>
        </p:blipFill>
        <p:spPr>
          <a:xfrm>
            <a:off x="2976880" y="1857375"/>
            <a:ext cx="5964555" cy="4212590"/>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20" name="组合 9"/>
          <p:cNvGrpSpPr/>
          <p:nvPr/>
        </p:nvGrpSpPr>
        <p:grpSpPr bwMode="auto">
          <a:xfrm>
            <a:off x="298339" y="553402"/>
            <a:ext cx="881467" cy="460376"/>
            <a:chOff x="2843" y="2123"/>
            <a:chExt cx="839" cy="494"/>
          </a:xfrm>
        </p:grpSpPr>
        <p:sp>
          <p:nvSpPr>
            <p:cNvPr id="21"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rPr>
                <a:t>1</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10"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49" name="组合 9"/>
          <p:cNvGrpSpPr/>
          <p:nvPr/>
        </p:nvGrpSpPr>
        <p:grpSpPr bwMode="auto">
          <a:xfrm>
            <a:off x="298339" y="553402"/>
            <a:ext cx="881467" cy="460376"/>
            <a:chOff x="2843" y="2123"/>
            <a:chExt cx="839" cy="494"/>
          </a:xfrm>
        </p:grpSpPr>
        <p:sp>
          <p:nvSpPr>
            <p:cNvPr id="50"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28" name="TextBox 40"/>
          <p:cNvSpPr txBox="1"/>
          <p:nvPr/>
        </p:nvSpPr>
        <p:spPr>
          <a:xfrm>
            <a:off x="323850" y="1089025"/>
            <a:ext cx="3901440" cy="337185"/>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BIM应用项目简介</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45" name="TextBox 24"/>
          <p:cNvSpPr txBox="1">
            <a:spLocks noChangeArrowheads="1"/>
          </p:cNvSpPr>
          <p:nvPr/>
        </p:nvSpPr>
        <p:spPr bwMode="auto">
          <a:xfrm>
            <a:off x="367664" y="1396761"/>
            <a:ext cx="11475573" cy="526224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en-US" sz="1600" b="1" dirty="0" smtClean="0">
                <a:latin typeface="华文楷体" panose="02010600040101010101" charset="-122"/>
                <a:ea typeface="华文楷体" panose="02010600040101010101" charset="-122"/>
                <a:cs typeface="华文楷体" panose="02010600040101010101" charset="-122"/>
                <a:sym typeface="+mn-ea"/>
              </a:rPr>
              <a:t> （1）2014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年度至</a:t>
            </a:r>
            <a:r>
              <a:rPr lang="en-US" sz="1600" b="1" dirty="0" smtClean="0">
                <a:latin typeface="华文楷体" panose="02010600040101010101" charset="-122"/>
                <a:ea typeface="华文楷体" panose="02010600040101010101" charset="-122"/>
                <a:cs typeface="华文楷体" panose="02010600040101010101" charset="-122"/>
                <a:sym typeface="+mn-ea"/>
              </a:rPr>
              <a:t>2016年度主要有：</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1）国家电器3#车间工程（单层超高建筑，最大建筑高度72.6米）</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2）星港街路东公共设施土建装饰工程（地下两层地下室）</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3）东吴文化中心工程</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（多专业综合应用）</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（2）2017年度</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至</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2019</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年度</a:t>
            </a:r>
            <a:r>
              <a:rPr lang="en-US" sz="1600" b="1" dirty="0" smtClean="0">
                <a:latin typeface="华文楷体" panose="02010600040101010101" charset="-122"/>
                <a:ea typeface="华文楷体" panose="02010600040101010101" charset="-122"/>
                <a:cs typeface="华文楷体" panose="02010600040101010101" charset="-122"/>
                <a:sym typeface="+mn-ea"/>
              </a:rPr>
              <a:t>主要有：</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a:t>
            </a:r>
            <a:r>
              <a:rPr lang="en-US"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阜阳一中（局部土建机电综合应用）</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苏州第二图书馆工程（多专业集成综合应用）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苏州市中医医院二期施工总承包工程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altLang="zh-CN" sz="1600" b="1" dirty="0" smtClean="0">
                <a:latin typeface="华文楷体" panose="02010600040101010101" charset="-122"/>
                <a:ea typeface="华文楷体" panose="02010600040101010101" charset="-122"/>
                <a:cs typeface="华文楷体" panose="02010600040101010101" charset="-122"/>
                <a:sym typeface="+mn-ea"/>
              </a:rPr>
              <a:t>      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黄天荡控制中心</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号线项目（多专业集成综合应用）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altLang="zh-CN" sz="1600" b="1" dirty="0" smtClean="0">
                <a:latin typeface="华文楷体" panose="02010600040101010101" charset="-122"/>
                <a:ea typeface="华文楷体" panose="02010600040101010101" charset="-122"/>
                <a:cs typeface="华文楷体" panose="02010600040101010101" charset="-122"/>
                <a:sym typeface="+mn-ea"/>
              </a:rPr>
              <a:t>      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星塘医院项目（</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装配式多专业综合应用）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（3）2019年度</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至今</a:t>
            </a:r>
            <a:r>
              <a:rPr lang="en-US" sz="1600" b="1" dirty="0" smtClean="0">
                <a:latin typeface="华文楷体" panose="02010600040101010101" charset="-122"/>
                <a:ea typeface="华文楷体" panose="02010600040101010101" charset="-122"/>
                <a:cs typeface="华文楷体" panose="02010600040101010101" charset="-122"/>
                <a:sym typeface="+mn-ea"/>
              </a:rPr>
              <a:t>主要有：</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en-US" sz="1600" b="1" dirty="0" smtClean="0">
                <a:latin typeface="华文楷体" panose="02010600040101010101" charset="-122"/>
                <a:ea typeface="华文楷体" panose="02010600040101010101" charset="-122"/>
                <a:cs typeface="华文楷体" panose="02010600040101010101" charset="-122"/>
                <a:sym typeface="+mn-ea"/>
              </a:rPr>
              <a:t>       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）苏州科技工业展览馆项目</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r>
              <a:rPr lang="zh-CN" altLang="en-US" sz="1600" b="1" dirty="0" smtClean="0">
                <a:latin typeface="华文楷体" panose="02010600040101010101" charset="-122"/>
                <a:ea typeface="华文楷体" panose="02010600040101010101" charset="-122"/>
                <a:cs typeface="华文楷体" panose="02010600040101010101" charset="-122"/>
                <a:sym typeface="+mn-ea"/>
              </a:rPr>
              <a:t>       </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）苏州档案馆项目</a:t>
            </a:r>
            <a:endParaRPr lang="en-US" sz="1600" b="1" dirty="0" smtClean="0">
              <a:latin typeface="华文楷体" panose="02010600040101010101" charset="-122"/>
              <a:ea typeface="华文楷体" panose="02010600040101010101" charset="-122"/>
              <a:cs typeface="华文楷体" panose="02010600040101010101" charset="-122"/>
              <a:sym typeface="+mn-ea"/>
            </a:endParaRPr>
          </a:p>
          <a:p>
            <a:pPr indent="0" fontAlgn="auto">
              <a:lnSpc>
                <a:spcPct val="150000"/>
              </a:lnSpc>
            </a:pPr>
            <a:endParaRPr lang="en-US" alt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6" name="TextBox 25"/>
          <p:cNvSpPr txBox="1">
            <a:spLocks noChangeArrowheads="1"/>
          </p:cNvSpPr>
          <p:nvPr/>
        </p:nvSpPr>
        <p:spPr bwMode="auto">
          <a:xfrm>
            <a:off x="1179830" y="561340"/>
            <a:ext cx="2311400" cy="337185"/>
          </a:xfrm>
          <a:prstGeom prst="rect">
            <a:avLst/>
          </a:prstGeom>
          <a:noFill/>
          <a:ln w="9525">
            <a:noFill/>
            <a:miter lim="800000"/>
          </a:ln>
        </p:spPr>
        <p:txBody>
          <a:bodyPr wrap="square">
            <a:spAutoFit/>
          </a:bodyPr>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zh-CN" altLang="en-US" sz="1600" b="1" dirty="0" err="1"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20" name="组合 9"/>
          <p:cNvGrpSpPr/>
          <p:nvPr/>
        </p:nvGrpSpPr>
        <p:grpSpPr bwMode="auto">
          <a:xfrm>
            <a:off x="298339" y="553402"/>
            <a:ext cx="881467" cy="460376"/>
            <a:chOff x="2843" y="2123"/>
            <a:chExt cx="839" cy="494"/>
          </a:xfrm>
        </p:grpSpPr>
        <p:sp>
          <p:nvSpPr>
            <p:cNvPr id="21"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smtClean="0">
                  <a:solidFill>
                    <a:schemeClr val="bg1"/>
                  </a:solidFill>
                  <a:latin typeface="微软雅黑" panose="020B0503020204020204" pitchFamily="34" charset="-122"/>
                  <a:ea typeface="微软雅黑" panose="020B0503020204020204" pitchFamily="34" charset="-122"/>
                </a:rPr>
                <a:t>1</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pic>
        <p:nvPicPr>
          <p:cNvPr id="7" name="图片 6" descr="BIM奖2：科创杯"/>
          <p:cNvPicPr>
            <a:picLocks noChangeAspect="1"/>
          </p:cNvPicPr>
          <p:nvPr/>
        </p:nvPicPr>
        <p:blipFill>
          <a:blip r:embed="rId1"/>
          <a:srcRect/>
          <a:stretch>
            <a:fillRect/>
          </a:stretch>
        </p:blipFill>
        <p:spPr>
          <a:xfrm rot="5400000">
            <a:off x="1319530" y="949325"/>
            <a:ext cx="4431665" cy="6246495"/>
          </a:xfrm>
          <a:prstGeom prst="rect">
            <a:avLst/>
          </a:prstGeom>
        </p:spPr>
      </p:pic>
      <p:pic>
        <p:nvPicPr>
          <p:cNvPr id="8" name="图片 7" descr="科创杯"/>
          <p:cNvPicPr>
            <a:picLocks noChangeAspect="1"/>
          </p:cNvPicPr>
          <p:nvPr/>
        </p:nvPicPr>
        <p:blipFill>
          <a:blip r:embed="rId2"/>
          <a:srcRect/>
          <a:stretch>
            <a:fillRect/>
          </a:stretch>
        </p:blipFill>
        <p:spPr>
          <a:xfrm rot="5400000">
            <a:off x="7991475" y="2248535"/>
            <a:ext cx="4443095" cy="3544570"/>
          </a:xfrm>
          <a:prstGeom prst="rect">
            <a:avLst/>
          </a:prstGeom>
        </p:spPr>
      </p:pic>
      <p:sp>
        <p:nvSpPr>
          <p:cNvPr id="10"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pic>
        <p:nvPicPr>
          <p:cNvPr id="18" name="图片 17" descr="BIM奖2：科创杯"/>
          <p:cNvPicPr>
            <a:picLocks noChangeAspect="1"/>
          </p:cNvPicPr>
          <p:nvPr/>
        </p:nvPicPr>
        <p:blipFill>
          <a:blip r:embed="rId1"/>
          <a:srcRect/>
          <a:stretch>
            <a:fillRect/>
          </a:stretch>
        </p:blipFill>
        <p:spPr>
          <a:xfrm rot="5400000">
            <a:off x="1329055" y="949325"/>
            <a:ext cx="4431665" cy="6246495"/>
          </a:xfrm>
          <a:prstGeom prst="rect">
            <a:avLst/>
          </a:prstGeom>
        </p:spPr>
      </p:pic>
      <p:pic>
        <p:nvPicPr>
          <p:cNvPr id="19" name="图片 18" descr="科创杯"/>
          <p:cNvPicPr>
            <a:picLocks noChangeAspect="1"/>
          </p:cNvPicPr>
          <p:nvPr/>
        </p:nvPicPr>
        <p:blipFill>
          <a:blip r:embed="rId2"/>
          <a:srcRect/>
          <a:stretch>
            <a:fillRect/>
          </a:stretch>
        </p:blipFill>
        <p:spPr>
          <a:xfrm rot="5400000">
            <a:off x="8001000" y="2248535"/>
            <a:ext cx="4443095" cy="3544570"/>
          </a:xfrm>
          <a:prstGeom prst="rect">
            <a:avLst/>
          </a:prstGeom>
        </p:spPr>
      </p:pic>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1"/>
          <a:srcRect/>
          <a:stretch>
            <a:fillRect/>
          </a:stretch>
        </p:blipFill>
        <p:spPr>
          <a:xfrm>
            <a:off x="6181725" y="1857375"/>
            <a:ext cx="5888355" cy="433133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10"/>
          <p:cNvGrpSpPr/>
          <p:nvPr/>
        </p:nvGrpSpPr>
        <p:grpSpPr>
          <a:xfrm>
            <a:off x="298450" y="553085"/>
            <a:ext cx="3926840" cy="873125"/>
            <a:chOff x="470" y="871"/>
            <a:chExt cx="6184" cy="1375"/>
          </a:xfrm>
        </p:grpSpPr>
        <p:sp>
          <p:nvSpPr>
            <p:cNvPr id="17"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9" name="组合 9"/>
            <p:cNvGrpSpPr/>
            <p:nvPr/>
          </p:nvGrpSpPr>
          <p:grpSpPr bwMode="auto">
            <a:xfrm>
              <a:off x="470" y="871"/>
              <a:ext cx="1388" cy="725"/>
              <a:chOff x="2843" y="2123"/>
              <a:chExt cx="839" cy="494"/>
            </a:xfrm>
          </p:grpSpPr>
          <p:sp>
            <p:nvSpPr>
              <p:cNvPr id="2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pic>
        <p:nvPicPr>
          <p:cNvPr id="5" name="图片 4"/>
          <p:cNvPicPr>
            <a:picLocks noChangeAspect="1"/>
          </p:cNvPicPr>
          <p:nvPr/>
        </p:nvPicPr>
        <p:blipFill>
          <a:blip r:embed="rId2"/>
          <a:stretch>
            <a:fillRect/>
          </a:stretch>
        </p:blipFill>
        <p:spPr>
          <a:xfrm>
            <a:off x="367665" y="1857375"/>
            <a:ext cx="5774690" cy="4331335"/>
          </a:xfrm>
          <a:prstGeom prst="rect">
            <a:avLst/>
          </a:prstGeom>
        </p:spPr>
      </p:pic>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38" name="Picture 9" descr="C:\Users\DELL\Desktop\1.png1"/>
          <p:cNvPicPr>
            <a:picLocks noChangeAspect="1"/>
          </p:cNvPicPr>
          <p:nvPr/>
        </p:nvPicPr>
        <p:blipFill>
          <a:blip r:embed="rId1"/>
          <a:stretch>
            <a:fillRect/>
          </a:stretch>
        </p:blipFill>
        <p:spPr bwMode="auto">
          <a:xfrm>
            <a:off x="5648960" y="1857375"/>
            <a:ext cx="4867910" cy="4414520"/>
          </a:xfrm>
          <a:prstGeom prst="rect">
            <a:avLst/>
          </a:prstGeom>
          <a:noFill/>
          <a:ln w="12700">
            <a:noFill/>
            <a:miter lim="800000"/>
            <a:headEnd/>
            <a:tailEnd/>
          </a:ln>
        </p:spPr>
      </p:pic>
      <p:sp>
        <p:nvSpPr>
          <p:cNvPr id="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10"/>
          <p:cNvGrpSpPr/>
          <p:nvPr/>
        </p:nvGrpSpPr>
        <p:grpSpPr>
          <a:xfrm>
            <a:off x="298450" y="553085"/>
            <a:ext cx="3926840" cy="873125"/>
            <a:chOff x="470" y="871"/>
            <a:chExt cx="6184" cy="1375"/>
          </a:xfrm>
        </p:grpSpPr>
        <p:sp>
          <p:nvSpPr>
            <p:cNvPr id="17"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9" name="组合 9"/>
            <p:cNvGrpSpPr/>
            <p:nvPr/>
          </p:nvGrpSpPr>
          <p:grpSpPr bwMode="auto">
            <a:xfrm>
              <a:off x="470" y="871"/>
              <a:ext cx="1388" cy="725"/>
              <a:chOff x="2843" y="2123"/>
              <a:chExt cx="839" cy="494"/>
            </a:xfrm>
          </p:grpSpPr>
          <p:sp>
            <p:nvSpPr>
              <p:cNvPr id="2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pic>
        <p:nvPicPr>
          <p:cNvPr id="5" name="Picture 9" descr="C:\Users\Administrator\Desktop\aa29ecee13ac1dcdae2901c617b5ad1.jpgaa29ecee13ac1dcdae2901c617b5ad1"/>
          <p:cNvPicPr>
            <a:picLocks noChangeAspect="1"/>
          </p:cNvPicPr>
          <p:nvPr/>
        </p:nvPicPr>
        <p:blipFill>
          <a:blip r:embed="rId2"/>
          <a:srcRect/>
          <a:stretch>
            <a:fillRect/>
          </a:stretch>
        </p:blipFill>
        <p:spPr bwMode="auto">
          <a:xfrm rot="5400000">
            <a:off x="1216660" y="2379345"/>
            <a:ext cx="4401820" cy="3383280"/>
          </a:xfrm>
          <a:prstGeom prst="rect">
            <a:avLst/>
          </a:prstGeom>
          <a:noFill/>
          <a:ln w="12700">
            <a:noFill/>
            <a:miter lim="800000"/>
            <a:headEnd/>
            <a:tailEnd/>
          </a:ln>
        </p:spPr>
      </p:pic>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Desktop\IMG_3833.JPGIMG_3833"/>
          <p:cNvPicPr>
            <a:picLocks noChangeAspect="1"/>
          </p:cNvPicPr>
          <p:nvPr/>
        </p:nvPicPr>
        <p:blipFill>
          <a:blip r:embed="rId1"/>
          <a:srcRect/>
          <a:stretch>
            <a:fillRect/>
          </a:stretch>
        </p:blipFill>
        <p:spPr>
          <a:xfrm>
            <a:off x="6181725" y="1922463"/>
            <a:ext cx="5888355" cy="4201160"/>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10"/>
          <p:cNvGrpSpPr/>
          <p:nvPr/>
        </p:nvGrpSpPr>
        <p:grpSpPr>
          <a:xfrm>
            <a:off x="298450" y="553085"/>
            <a:ext cx="3926840" cy="873125"/>
            <a:chOff x="470" y="871"/>
            <a:chExt cx="6184" cy="1375"/>
          </a:xfrm>
        </p:grpSpPr>
        <p:sp>
          <p:nvSpPr>
            <p:cNvPr id="17"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sz="1600" b="1" dirty="0" smtClean="0">
                  <a:latin typeface="华文楷体" panose="02010600040101010101" charset="-122"/>
                  <a:ea typeface="华文楷体" panose="02010600040101010101" charset="-122"/>
                  <a:cs typeface="华文楷体" panose="02010600040101010101" charset="-122"/>
                  <a:sym typeface="+mn-ea"/>
                </a:rPr>
                <a:t>3</a:t>
              </a:r>
              <a:r>
                <a:rPr lang="en-US" sz="1600" b="1"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9" name="组合 9"/>
            <p:cNvGrpSpPr/>
            <p:nvPr/>
          </p:nvGrpSpPr>
          <p:grpSpPr bwMode="auto">
            <a:xfrm>
              <a:off x="470" y="871"/>
              <a:ext cx="1388" cy="725"/>
              <a:chOff x="2843" y="2123"/>
              <a:chExt cx="839" cy="494"/>
            </a:xfrm>
          </p:grpSpPr>
          <p:sp>
            <p:nvSpPr>
              <p:cNvPr id="2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pic>
        <p:nvPicPr>
          <p:cNvPr id="5" name="图片 4" descr="C:\Users\Administrator\Desktop\IMG_3832.JPGIMG_3832"/>
          <p:cNvPicPr>
            <a:picLocks noChangeAspect="1"/>
          </p:cNvPicPr>
          <p:nvPr/>
        </p:nvPicPr>
        <p:blipFill>
          <a:blip r:embed="rId2"/>
          <a:srcRect/>
          <a:stretch>
            <a:fillRect/>
          </a:stretch>
        </p:blipFill>
        <p:spPr>
          <a:xfrm>
            <a:off x="367665" y="1952308"/>
            <a:ext cx="5774690" cy="4141470"/>
          </a:xfrm>
          <a:prstGeom prst="rect">
            <a:avLst/>
          </a:prstGeom>
        </p:spPr>
      </p:pic>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）苏州第二图书馆工程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1" name="组合 10"/>
          <p:cNvGrpSpPr/>
          <p:nvPr/>
        </p:nvGrpSpPr>
        <p:grpSpPr>
          <a:xfrm>
            <a:off x="298450" y="553085"/>
            <a:ext cx="3926840" cy="873125"/>
            <a:chOff x="470" y="871"/>
            <a:chExt cx="6184" cy="1375"/>
          </a:xfrm>
        </p:grpSpPr>
        <p:sp>
          <p:nvSpPr>
            <p:cNvPr id="17"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sz="1600" b="1" dirty="0" smtClean="0">
                  <a:latin typeface="华文楷体" panose="02010600040101010101" charset="-122"/>
                  <a:ea typeface="华文楷体" panose="02010600040101010101" charset="-122"/>
                  <a:cs typeface="华文楷体" panose="02010600040101010101" charset="-122"/>
                  <a:sym typeface="+mn-ea"/>
                </a:rPr>
                <a:t>3</a:t>
              </a:r>
              <a:r>
                <a:rPr lang="en-US" sz="1600" b="1"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9" name="组合 9"/>
            <p:cNvGrpSpPr/>
            <p:nvPr/>
          </p:nvGrpSpPr>
          <p:grpSpPr bwMode="auto">
            <a:xfrm>
              <a:off x="470" y="871"/>
              <a:ext cx="1388" cy="725"/>
              <a:chOff x="2843" y="2123"/>
              <a:chExt cx="839" cy="494"/>
            </a:xfrm>
          </p:grpSpPr>
          <p:sp>
            <p:nvSpPr>
              <p:cNvPr id="23"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6" name="图片 5" descr="图书馆2019年钢结构大赛一等奖"/>
          <p:cNvPicPr>
            <a:picLocks noChangeAspect="1"/>
          </p:cNvPicPr>
          <p:nvPr/>
        </p:nvPicPr>
        <p:blipFill>
          <a:blip r:embed="rId1"/>
          <a:stretch>
            <a:fillRect/>
          </a:stretch>
        </p:blipFill>
        <p:spPr>
          <a:xfrm>
            <a:off x="2744470" y="1792605"/>
            <a:ext cx="6290310" cy="4442460"/>
          </a:xfrm>
          <a:prstGeom prst="rect">
            <a:avLst/>
          </a:prstGeom>
        </p:spPr>
      </p:pic>
    </p:spTree>
    <p:custDataLst>
      <p:tags r:id="rId2"/>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C:\Users\Administrator\Desktop\微信图片_20191211094504.jpg微信图片_20191211094504"/>
          <p:cNvPicPr>
            <a:picLocks noChangeAspect="1"/>
          </p:cNvPicPr>
          <p:nvPr/>
        </p:nvPicPr>
        <p:blipFill>
          <a:blip r:embed="rId1"/>
          <a:srcRect/>
          <a:stretch>
            <a:fillRect/>
          </a:stretch>
        </p:blipFill>
        <p:spPr bwMode="auto">
          <a:xfrm>
            <a:off x="631508" y="1857375"/>
            <a:ext cx="5665470" cy="4249420"/>
          </a:xfrm>
          <a:prstGeom prst="rect">
            <a:avLst/>
          </a:prstGeom>
          <a:noFill/>
          <a:ln w="127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）中医院二期工程建设项目</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4"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9"/>
            <p:cNvGrpSpPr/>
            <p:nvPr/>
          </p:nvGrpSpPr>
          <p:grpSpPr bwMode="auto">
            <a:xfrm>
              <a:off x="470" y="871"/>
              <a:ext cx="1388" cy="725"/>
              <a:chOff x="2843" y="2123"/>
              <a:chExt cx="839" cy="494"/>
            </a:xfrm>
          </p:grpSpPr>
          <p:sp>
            <p:nvSpPr>
              <p:cNvPr id="16"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7"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9" name="图片 8" descr="中医院第五届科创杯二等奖（个人证书）"/>
          <p:cNvPicPr>
            <a:picLocks noChangeAspect="1"/>
          </p:cNvPicPr>
          <p:nvPr/>
        </p:nvPicPr>
        <p:blipFill>
          <a:blip r:embed="rId2"/>
          <a:stretch>
            <a:fillRect/>
          </a:stretch>
        </p:blipFill>
        <p:spPr>
          <a:xfrm>
            <a:off x="6595110" y="1857375"/>
            <a:ext cx="5033645" cy="4248785"/>
          </a:xfrm>
          <a:prstGeom prst="rect">
            <a:avLst/>
          </a:prstGeom>
        </p:spPr>
      </p:pic>
    </p:spTree>
    <p:custDataLst>
      <p:tags r:id="rId3"/>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）中医院二期工程建设项目</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4"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9"/>
            <p:cNvGrpSpPr/>
            <p:nvPr/>
          </p:nvGrpSpPr>
          <p:grpSpPr bwMode="auto">
            <a:xfrm>
              <a:off x="470" y="871"/>
              <a:ext cx="1388" cy="725"/>
              <a:chOff x="2843" y="2123"/>
              <a:chExt cx="839" cy="494"/>
            </a:xfrm>
          </p:grpSpPr>
          <p:sp>
            <p:nvSpPr>
              <p:cNvPr id="16"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7"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10" name="图片 9" descr="C:\Users\Administrator\Desktop\IMG_8676.JPGIMG_8676"/>
          <p:cNvPicPr>
            <a:picLocks noChangeAspect="1"/>
          </p:cNvPicPr>
          <p:nvPr/>
        </p:nvPicPr>
        <p:blipFill>
          <a:blip r:embed="rId1"/>
          <a:srcRect l="2351" t="4099" r="2261"/>
          <a:stretch>
            <a:fillRect/>
          </a:stretch>
        </p:blipFill>
        <p:spPr>
          <a:xfrm>
            <a:off x="3096260" y="1857375"/>
            <a:ext cx="5586730" cy="4212590"/>
          </a:xfrm>
          <a:prstGeom prst="rect">
            <a:avLst/>
          </a:prstGeom>
        </p:spPr>
      </p:pic>
    </p:spTree>
    <p:custDataLst>
      <p:tags r:id="rId2"/>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）中医院二期工程建设项目</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4"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9"/>
            <p:cNvGrpSpPr/>
            <p:nvPr/>
          </p:nvGrpSpPr>
          <p:grpSpPr bwMode="auto">
            <a:xfrm>
              <a:off x="470" y="871"/>
              <a:ext cx="1388" cy="725"/>
              <a:chOff x="2843" y="2123"/>
              <a:chExt cx="839" cy="494"/>
            </a:xfrm>
          </p:grpSpPr>
          <p:sp>
            <p:nvSpPr>
              <p:cNvPr id="16"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7"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pic>
        <p:nvPicPr>
          <p:cNvPr id="52234" name="图片 1"/>
          <p:cNvPicPr>
            <a:picLocks noChangeAspect="1"/>
          </p:cNvPicPr>
          <p:nvPr/>
        </p:nvPicPr>
        <p:blipFill>
          <a:blip r:embed="rId1"/>
          <a:stretch>
            <a:fillRect/>
          </a:stretch>
        </p:blipFill>
        <p:spPr>
          <a:xfrm>
            <a:off x="2780665" y="1990090"/>
            <a:ext cx="6487160" cy="4113530"/>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C:\Users\Administrator\Desktop\微信图片_20190717175023.jpg微信图片_20190717175023"/>
          <p:cNvPicPr>
            <a:picLocks noChangeAspect="1"/>
          </p:cNvPicPr>
          <p:nvPr/>
        </p:nvPicPr>
        <p:blipFill>
          <a:blip r:embed="rId1"/>
          <a:srcRect/>
          <a:stretch>
            <a:fillRect/>
          </a:stretch>
        </p:blipFill>
        <p:spPr bwMode="auto">
          <a:xfrm>
            <a:off x="6322060" y="1901190"/>
            <a:ext cx="5780405" cy="4249420"/>
          </a:xfrm>
          <a:prstGeom prst="rect">
            <a:avLst/>
          </a:prstGeom>
          <a:noFill/>
          <a:ln w="127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6" name="Picture 9" descr="C:\Users\Administrator\Desktop\cc8563d1922e20a38385d9bed1c175d.jpgcc8563d1922e20a38385d9bed1c175d"/>
          <p:cNvPicPr>
            <a:picLocks noChangeAspect="1"/>
          </p:cNvPicPr>
          <p:nvPr/>
        </p:nvPicPr>
        <p:blipFill>
          <a:blip r:embed="rId2"/>
          <a:srcRect/>
          <a:stretch>
            <a:fillRect/>
          </a:stretch>
        </p:blipFill>
        <p:spPr bwMode="auto">
          <a:xfrm rot="10800000">
            <a:off x="367665" y="1901190"/>
            <a:ext cx="5928995" cy="4249420"/>
          </a:xfrm>
          <a:prstGeom prst="rect">
            <a:avLst/>
          </a:prstGeom>
          <a:noFill/>
          <a:ln w="12700">
            <a:noFill/>
            <a:miter lim="800000"/>
            <a:headEnd/>
            <a:tailEnd/>
          </a:ln>
        </p:spPr>
      </p:pic>
      <p:sp>
        <p:nvSpPr>
          <p:cNvPr id="11"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）中医院二期工程、苏州工业园区桑田岛产业园四期工程</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获奖情况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4"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5" name="组合 9"/>
            <p:cNvGrpSpPr/>
            <p:nvPr/>
          </p:nvGrpSpPr>
          <p:grpSpPr bwMode="auto">
            <a:xfrm>
              <a:off x="470" y="871"/>
              <a:ext cx="1388" cy="725"/>
              <a:chOff x="2843" y="2123"/>
              <a:chExt cx="839" cy="494"/>
            </a:xfrm>
          </p:grpSpPr>
          <p:sp>
            <p:nvSpPr>
              <p:cNvPr id="16"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7"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1027" name="Picture 3" descr="C:\Users\Administrator\Desktop\2018年度BIM技术培训.jpg2018年度BIM技术培训"/>
          <p:cNvPicPr>
            <a:picLocks noChangeAspect="1" noChangeArrowheads="1"/>
          </p:cNvPicPr>
          <p:nvPr/>
        </p:nvPicPr>
        <p:blipFill>
          <a:blip r:embed="rId1"/>
          <a:srcRect/>
          <a:stretch>
            <a:fillRect/>
          </a:stretch>
        </p:blipFill>
        <p:spPr bwMode="auto">
          <a:xfrm>
            <a:off x="343535" y="1901825"/>
            <a:ext cx="6052820" cy="3880485"/>
          </a:xfrm>
          <a:prstGeom prst="rect">
            <a:avLst/>
          </a:prstGeom>
          <a:noFill/>
        </p:spPr>
      </p:pic>
      <p:pic>
        <p:nvPicPr>
          <p:cNvPr id="6" name="图片 5" descr="1 (6)"/>
          <p:cNvPicPr>
            <a:picLocks noChangeAspect="1"/>
          </p:cNvPicPr>
          <p:nvPr/>
        </p:nvPicPr>
        <p:blipFill>
          <a:blip r:embed="rId2"/>
          <a:srcRect/>
          <a:stretch>
            <a:fillRect/>
          </a:stretch>
        </p:blipFill>
        <p:spPr>
          <a:xfrm>
            <a:off x="6426835" y="1901825"/>
            <a:ext cx="5674360" cy="3880485"/>
          </a:xfrm>
          <a:prstGeom prst="rect">
            <a:avLst/>
          </a:prstGeom>
        </p:spPr>
      </p:pic>
      <p:sp>
        <p:nvSpPr>
          <p:cNvPr id="12"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zh-CN" sz="1600" b="1" dirty="0" smtClean="0">
                <a:latin typeface="华文楷体" panose="02010600040101010101" charset="-122"/>
                <a:ea typeface="华文楷体" panose="02010600040101010101" charset="-122"/>
                <a:cs typeface="华文楷体" panose="02010600040101010101" charset="-122"/>
                <a:sym typeface="+mn-ea"/>
              </a:rPr>
              <a:t>集团层次的</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技术专题培训</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7" name="组合 6"/>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培训情况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ator\Desktop\15.png15"/>
          <p:cNvPicPr>
            <a:picLocks noChangeAspect="1"/>
          </p:cNvPicPr>
          <p:nvPr/>
        </p:nvPicPr>
        <p:blipFill>
          <a:blip r:embed="rId1"/>
          <a:srcRect/>
          <a:stretch>
            <a:fillRect/>
          </a:stretch>
        </p:blipFill>
        <p:spPr>
          <a:xfrm>
            <a:off x="2260600" y="1909445"/>
            <a:ext cx="7484745" cy="431990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20" name="组合 9"/>
          <p:cNvGrpSpPr/>
          <p:nvPr/>
        </p:nvGrpSpPr>
        <p:grpSpPr bwMode="auto">
          <a:xfrm>
            <a:off x="298339" y="553402"/>
            <a:ext cx="881467" cy="460376"/>
            <a:chOff x="2843" y="2123"/>
            <a:chExt cx="839" cy="494"/>
          </a:xfrm>
        </p:grpSpPr>
        <p:sp>
          <p:nvSpPr>
            <p:cNvPr id="21"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24" name="TextBox 40"/>
          <p:cNvSpPr txBox="1"/>
          <p:nvPr/>
        </p:nvSpPr>
        <p:spPr>
          <a:xfrm>
            <a:off x="323850" y="1089025"/>
            <a:ext cx="3901440" cy="337185"/>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）国家电器</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车间工程</a:t>
            </a:r>
            <a:r>
              <a:rPr lang="en-US" sz="1600" b="1" dirty="0" smtClean="0">
                <a:latin typeface="华文楷体" panose="02010600040101010101" charset="-122"/>
                <a:ea typeface="华文楷体" panose="02010600040101010101" charset="-122"/>
                <a:cs typeface="华文楷体" panose="02010600040101010101" charset="-122"/>
                <a:sym typeface="+mn-ea"/>
              </a:rPr>
              <a:t>（单层超高建筑，最大建筑高度72.6米）</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6" name="TextBox 25"/>
          <p:cNvSpPr txBox="1">
            <a:spLocks noChangeArrowheads="1"/>
          </p:cNvSpPr>
          <p:nvPr/>
        </p:nvSpPr>
        <p:spPr bwMode="auto">
          <a:xfrm>
            <a:off x="1179830" y="561340"/>
            <a:ext cx="2783840" cy="337185"/>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4" name="Picture 3" descr="E:\图书二管BIM工作\2017图书馆BIM\BIM照片归集\2017BIM小组会议照片\a (22).JPG"/>
          <p:cNvPicPr>
            <a:picLocks noChangeAspect="1" noChangeArrowheads="1"/>
          </p:cNvPicPr>
          <p:nvPr/>
        </p:nvPicPr>
        <p:blipFill>
          <a:blip r:embed="rId1" cstate="print"/>
          <a:srcRect/>
          <a:stretch>
            <a:fillRect/>
          </a:stretch>
        </p:blipFill>
        <p:spPr bwMode="auto">
          <a:xfrm>
            <a:off x="367665" y="1902460"/>
            <a:ext cx="6066155" cy="4138295"/>
          </a:xfrm>
          <a:prstGeom prst="rect">
            <a:avLst/>
          </a:prstGeom>
          <a:noFill/>
        </p:spPr>
      </p:pic>
      <p:pic>
        <p:nvPicPr>
          <p:cNvPr id="5" name="Picture 9" descr="C:\Users\DELL\Desktop\1.png1"/>
          <p:cNvPicPr>
            <a:picLocks noChangeAspect="1"/>
          </p:cNvPicPr>
          <p:nvPr/>
        </p:nvPicPr>
        <p:blipFill>
          <a:blip r:embed="rId2"/>
          <a:srcRect/>
          <a:stretch>
            <a:fillRect/>
          </a:stretch>
        </p:blipFill>
        <p:spPr bwMode="auto">
          <a:xfrm>
            <a:off x="6499225" y="1902460"/>
            <a:ext cx="5506720" cy="4137660"/>
          </a:xfrm>
          <a:prstGeom prst="rect">
            <a:avLst/>
          </a:prstGeom>
          <a:noFill/>
          <a:ln w="12700">
            <a:noFill/>
            <a:miter lim="800000"/>
            <a:headEnd/>
            <a:tailEnd/>
          </a:ln>
        </p:spPr>
      </p:pic>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培训情况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zh-CN" sz="1600" b="1" dirty="0" smtClean="0">
                <a:latin typeface="华文楷体" panose="02010600040101010101" charset="-122"/>
                <a:ea typeface="华文楷体" panose="02010600040101010101" charset="-122"/>
                <a:cs typeface="华文楷体" panose="02010600040101010101" charset="-122"/>
                <a:sym typeface="+mn-ea"/>
              </a:rPr>
              <a:t>项目级的</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技术专题培训</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Administrator\Desktop\新建文件夹\微信图片_201907231322144.jpg微信图片_201907231322144"/>
          <p:cNvPicPr>
            <a:picLocks noChangeAspect="1"/>
          </p:cNvPicPr>
          <p:nvPr/>
        </p:nvPicPr>
        <p:blipFill>
          <a:blip r:embed="rId1"/>
          <a:srcRect/>
          <a:stretch>
            <a:fillRect/>
          </a:stretch>
        </p:blipFill>
        <p:spPr>
          <a:xfrm rot="10800000">
            <a:off x="6230620" y="1901508"/>
            <a:ext cx="5763895" cy="432244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7" name="图片 6" descr="C:\Users\Administrator\Desktop\微信图片_20190723134642.jpg微信图片_20190723134642"/>
          <p:cNvPicPr>
            <a:picLocks noChangeAspect="1"/>
          </p:cNvPicPr>
          <p:nvPr/>
        </p:nvPicPr>
        <p:blipFill>
          <a:blip r:embed="rId2"/>
          <a:srcRect/>
          <a:stretch>
            <a:fillRect/>
          </a:stretch>
        </p:blipFill>
        <p:spPr>
          <a:xfrm rot="5400000">
            <a:off x="798830" y="1446530"/>
            <a:ext cx="4321810" cy="5233035"/>
          </a:xfrm>
          <a:prstGeom prst="rect">
            <a:avLst/>
          </a:prstGeom>
        </p:spPr>
      </p:pic>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0" name="组合 9"/>
          <p:cNvGrpSpPr/>
          <p:nvPr/>
        </p:nvGrpSpPr>
        <p:grpSpPr>
          <a:xfrm>
            <a:off x="298450" y="553085"/>
            <a:ext cx="3926840" cy="873125"/>
            <a:chOff x="470" y="871"/>
            <a:chExt cx="6184" cy="1375"/>
          </a:xfrm>
        </p:grpSpPr>
        <p:sp>
          <p:nvSpPr>
            <p:cNvPr id="11"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sz="1600" b="1" dirty="0" smtClean="0">
                  <a:latin typeface="华文楷体" panose="02010600040101010101" charset="-122"/>
                  <a:ea typeface="华文楷体" panose="02010600040101010101" charset="-122"/>
                  <a:cs typeface="华文楷体" panose="02010600040101010101" charset="-122"/>
                  <a:sym typeface="+mn-ea"/>
                </a:rPr>
                <a:t>4</a:t>
              </a:r>
              <a:r>
                <a:rPr lang="en-US" sz="1600" b="1"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BIM应用</a:t>
              </a:r>
              <a:r>
                <a:rPr lang="zh-CN" sz="1600" b="1" dirty="0" smtClean="0">
                  <a:latin typeface="华文楷体" panose="02010600040101010101" charset="-122"/>
                  <a:ea typeface="华文楷体" panose="02010600040101010101" charset="-122"/>
                  <a:cs typeface="华文楷体" panose="02010600040101010101" charset="-122"/>
                  <a:sym typeface="+mn-ea"/>
                </a:rPr>
                <a:t>培训情况</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7"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工程师等级证书（图学学会初级、中级、高级为主）</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5"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Users\Administrator\Desktop\微信图片_20190723132940.jpg微信图片_20190723132940"/>
          <p:cNvPicPr>
            <a:picLocks noChangeAspect="1"/>
          </p:cNvPicPr>
          <p:nvPr/>
        </p:nvPicPr>
        <p:blipFill>
          <a:blip r:embed="rId1"/>
          <a:srcRect/>
          <a:stretch>
            <a:fillRect/>
          </a:stretch>
        </p:blipFill>
        <p:spPr bwMode="auto">
          <a:xfrm rot="16200000">
            <a:off x="1062355" y="1130935"/>
            <a:ext cx="4311650" cy="5749290"/>
          </a:xfrm>
          <a:prstGeom prst="rect">
            <a:avLst/>
          </a:prstGeom>
          <a:noFill/>
          <a:ln w="12700">
            <a:noFill/>
            <a:miter lim="800000"/>
            <a:headEnd/>
            <a:tailEnd/>
          </a:ln>
        </p:spPr>
      </p:pic>
      <p:pic>
        <p:nvPicPr>
          <p:cNvPr id="9" name="Picture 9" descr="C:\Users\Administrator\Desktop\IMG_4235.JPGIMG_4235"/>
          <p:cNvPicPr>
            <a:picLocks noChangeAspect="1"/>
          </p:cNvPicPr>
          <p:nvPr/>
        </p:nvPicPr>
        <p:blipFill>
          <a:blip r:embed="rId2"/>
          <a:srcRect/>
          <a:stretch>
            <a:fillRect/>
          </a:stretch>
        </p:blipFill>
        <p:spPr bwMode="auto">
          <a:xfrm>
            <a:off x="6541770" y="1857375"/>
            <a:ext cx="5408295" cy="4303395"/>
          </a:xfrm>
          <a:prstGeom prst="rect">
            <a:avLst/>
          </a:prstGeom>
          <a:noFill/>
          <a:ln w="127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2"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）分公司</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技术中心及</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小报</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0"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4" name="组合 3"/>
          <p:cNvGrpSpPr/>
          <p:nvPr/>
        </p:nvGrpSpPr>
        <p:grpSpPr>
          <a:xfrm>
            <a:off x="298450" y="553085"/>
            <a:ext cx="3926840" cy="873125"/>
            <a:chOff x="470" y="871"/>
            <a:chExt cx="6184" cy="1375"/>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sz="1600" b="1" dirty="0" smtClean="0">
                  <a:latin typeface="华文楷体" panose="02010600040101010101" charset="-122"/>
                  <a:ea typeface="华文楷体" panose="02010600040101010101" charset="-122"/>
                  <a:cs typeface="华文楷体" panose="02010600040101010101" charset="-122"/>
                  <a:sym typeface="+mn-ea"/>
                </a:rPr>
                <a:t>5</a:t>
              </a:r>
              <a:r>
                <a:rPr lang="en-US" sz="1600" b="1" dirty="0" smtClean="0">
                  <a:latin typeface="华文楷体" panose="02010600040101010101" charset="-122"/>
                  <a:ea typeface="华文楷体" panose="02010600040101010101" charset="-122"/>
                  <a:cs typeface="华文楷体" panose="02010600040101010101" charset="-122"/>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BIM应用宣传导向</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6U4A3345"/>
          <p:cNvPicPr>
            <a:picLocks noChangeAspect="1"/>
          </p:cNvPicPr>
          <p:nvPr/>
        </p:nvPicPr>
        <p:blipFill>
          <a:blip r:embed="rId1"/>
          <a:srcRect b="-231"/>
          <a:stretch>
            <a:fillRect/>
          </a:stretch>
        </p:blipFill>
        <p:spPr>
          <a:xfrm>
            <a:off x="367665" y="1902460"/>
            <a:ext cx="5308600" cy="421322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5" name="Picture 9" descr="C:\Users\Administrator\Desktop\6U4A3281.JPG6U4A3281"/>
          <p:cNvPicPr>
            <a:picLocks noChangeAspect="1"/>
          </p:cNvPicPr>
          <p:nvPr/>
        </p:nvPicPr>
        <p:blipFill>
          <a:blip r:embed="rId2"/>
          <a:srcRect/>
          <a:stretch>
            <a:fillRect/>
          </a:stretch>
        </p:blipFill>
        <p:spPr bwMode="auto">
          <a:xfrm>
            <a:off x="5688330" y="1902460"/>
            <a:ext cx="6317615" cy="4212590"/>
          </a:xfrm>
          <a:prstGeom prst="rect">
            <a:avLst/>
          </a:prstGeom>
          <a:noFill/>
          <a:ln w="12700">
            <a:noFill/>
            <a:miter lim="800000"/>
            <a:headEnd/>
            <a:tailEnd/>
          </a:ln>
        </p:spPr>
      </p:pic>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宣传导向</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zh-CN" sz="1600" b="1" dirty="0" smtClean="0">
                <a:latin typeface="华文楷体" panose="02010600040101010101" charset="-122"/>
                <a:ea typeface="华文楷体" panose="02010600040101010101" charset="-122"/>
                <a:cs typeface="华文楷体" panose="02010600040101010101" charset="-122"/>
                <a:sym typeface="+mn-ea"/>
              </a:rPr>
              <a:t>辅助、配合观摩工地</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微信图片_20190723125209.jpg微信图片_20190723125209"/>
          <p:cNvPicPr>
            <a:picLocks noChangeAspect="1"/>
          </p:cNvPicPr>
          <p:nvPr/>
        </p:nvPicPr>
        <p:blipFill>
          <a:blip r:embed="rId1"/>
          <a:srcRect/>
          <a:stretch>
            <a:fillRect/>
          </a:stretch>
        </p:blipFill>
        <p:spPr>
          <a:xfrm>
            <a:off x="6348095" y="1903095"/>
            <a:ext cx="5657850" cy="4243705"/>
          </a:xfrm>
          <a:prstGeom prst="rect">
            <a:avLst/>
          </a:prstGeom>
        </p:spPr>
      </p:pic>
      <p:pic>
        <p:nvPicPr>
          <p:cNvPr id="5" name="Picture 9" descr="C:\Users\Administrator\Desktop\微信图片_20190723125205.jpg微信图片_20190723125205"/>
          <p:cNvPicPr>
            <a:picLocks noChangeAspect="1"/>
          </p:cNvPicPr>
          <p:nvPr/>
        </p:nvPicPr>
        <p:blipFill>
          <a:blip r:embed="rId2"/>
          <a:srcRect/>
          <a:stretch>
            <a:fillRect/>
          </a:stretch>
        </p:blipFill>
        <p:spPr bwMode="auto">
          <a:xfrm>
            <a:off x="367665" y="1934210"/>
            <a:ext cx="5625465" cy="4212590"/>
          </a:xfrm>
          <a:prstGeom prst="rect">
            <a:avLst/>
          </a:prstGeom>
          <a:noFill/>
          <a:ln w="127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宣传导向</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）积极参与多场对外交流</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0185dff3dc80f8b12e47f247e9969f9.jpg0185dff3dc80f8b12e47f247e9969f9"/>
          <p:cNvPicPr>
            <a:picLocks noChangeAspect="1"/>
          </p:cNvPicPr>
          <p:nvPr/>
        </p:nvPicPr>
        <p:blipFill>
          <a:blip r:embed="rId1"/>
          <a:srcRect/>
          <a:stretch>
            <a:fillRect/>
          </a:stretch>
        </p:blipFill>
        <p:spPr>
          <a:xfrm rot="10800000">
            <a:off x="6073775" y="1903730"/>
            <a:ext cx="5922645" cy="4243705"/>
          </a:xfrm>
          <a:prstGeom prst="rect">
            <a:avLst/>
          </a:prstGeom>
        </p:spPr>
      </p:pic>
      <p:pic>
        <p:nvPicPr>
          <p:cNvPr id="5" name="Picture 9" descr="C:\Users\Administrator\Desktop\微信图片_20190723133028.jpg微信图片_20190723133028"/>
          <p:cNvPicPr>
            <a:picLocks noChangeAspect="1"/>
          </p:cNvPicPr>
          <p:nvPr/>
        </p:nvPicPr>
        <p:blipFill>
          <a:blip r:embed="rId2"/>
          <a:srcRect/>
          <a:stretch>
            <a:fillRect/>
          </a:stretch>
        </p:blipFill>
        <p:spPr bwMode="auto">
          <a:xfrm rot="5400000">
            <a:off x="1075055" y="1195070"/>
            <a:ext cx="4244340" cy="5659755"/>
          </a:xfrm>
          <a:prstGeom prst="rect">
            <a:avLst/>
          </a:prstGeom>
          <a:noFill/>
          <a:ln w="127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宣传导向</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4</a:t>
            </a:r>
            <a:r>
              <a:rPr lang="zh-CN" altLang="en-US" sz="1600" b="1" dirty="0" smtClean="0">
                <a:latin typeface="华文楷体" panose="02010600040101010101" charset="-122"/>
                <a:ea typeface="华文楷体" panose="02010600040101010101" charset="-122"/>
                <a:cs typeface="华文楷体" panose="02010600040101010101" charset="-122"/>
                <a:sym typeface="+mn-ea"/>
              </a:rPr>
              <a:t>）积极参与多场对外交流</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Administrator\Desktop\中医院.png中医院"/>
          <p:cNvPicPr>
            <a:picLocks noChangeAspect="1"/>
          </p:cNvPicPr>
          <p:nvPr/>
        </p:nvPicPr>
        <p:blipFill>
          <a:blip r:embed="rId1"/>
          <a:srcRect/>
          <a:stretch>
            <a:fillRect/>
          </a:stretch>
        </p:blipFill>
        <p:spPr bwMode="auto">
          <a:xfrm>
            <a:off x="367665" y="1903730"/>
            <a:ext cx="5618480" cy="4243705"/>
          </a:xfrm>
          <a:prstGeom prst="rect">
            <a:avLst/>
          </a:prstGeom>
          <a:noFill/>
          <a:ln w="12700">
            <a:noFill/>
            <a:miter lim="800000"/>
            <a:headEnd/>
            <a:tailEnd/>
          </a:ln>
        </p:spPr>
      </p:pic>
      <p:pic>
        <p:nvPicPr>
          <p:cNvPr id="6" name="图片 5" descr="C:\Users\Administrator\Desktop\2.jpg2"/>
          <p:cNvPicPr>
            <a:picLocks noChangeAspect="1"/>
          </p:cNvPicPr>
          <p:nvPr/>
        </p:nvPicPr>
        <p:blipFill>
          <a:blip r:embed="rId2"/>
          <a:srcRect/>
          <a:stretch>
            <a:fillRect/>
          </a:stretch>
        </p:blipFill>
        <p:spPr>
          <a:xfrm>
            <a:off x="6190298" y="1903730"/>
            <a:ext cx="5689600" cy="424370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宣传导向</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）成立</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工作站</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Administrator\Desktop\3.jpg3"/>
          <p:cNvPicPr>
            <a:picLocks noChangeAspect="1"/>
          </p:cNvPicPr>
          <p:nvPr/>
        </p:nvPicPr>
        <p:blipFill>
          <a:blip r:embed="rId1"/>
          <a:srcRect/>
          <a:stretch>
            <a:fillRect/>
          </a:stretch>
        </p:blipFill>
        <p:spPr bwMode="auto">
          <a:xfrm>
            <a:off x="367665" y="1953895"/>
            <a:ext cx="5665470" cy="4178935"/>
          </a:xfrm>
          <a:prstGeom prst="rect">
            <a:avLst/>
          </a:prstGeom>
          <a:noFill/>
          <a:ln w="12700">
            <a:noFill/>
            <a:miter lim="800000"/>
            <a:headEnd/>
            <a:tailEnd/>
          </a:ln>
        </p:spPr>
      </p:pic>
      <p:pic>
        <p:nvPicPr>
          <p:cNvPr id="6" name="图片 5" descr="C:\Users\Administrator\Desktop\4.jpg4"/>
          <p:cNvPicPr>
            <a:picLocks noChangeAspect="1"/>
          </p:cNvPicPr>
          <p:nvPr/>
        </p:nvPicPr>
        <p:blipFill>
          <a:blip r:embed="rId2"/>
          <a:srcRect/>
          <a:stretch>
            <a:fillRect/>
          </a:stretch>
        </p:blipFill>
        <p:spPr>
          <a:xfrm>
            <a:off x="6190298" y="1922463"/>
            <a:ext cx="5689600" cy="4206240"/>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3125"/>
            <a:chOff x="470" y="871"/>
            <a:chExt cx="6184" cy="1375"/>
          </a:xfrm>
        </p:grpSpPr>
        <p:sp>
          <p:nvSpPr>
            <p:cNvPr id="10"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a:t>
              </a:r>
              <a:r>
                <a:rPr lang="zh-CN" sz="1600" b="1" dirty="0" smtClean="0">
                  <a:latin typeface="华文楷体" panose="02010600040101010101" charset="-122"/>
                  <a:ea typeface="华文楷体" panose="02010600040101010101" charset="-122"/>
                  <a:cs typeface="华文楷体" panose="02010600040101010101" charset="-122"/>
                  <a:sym typeface="+mn-ea"/>
                </a:rPr>
                <a:t>宣传导向</a:t>
              </a:r>
              <a:endParaRPr kumimoji="0" 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3"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4" name="组合 9"/>
            <p:cNvGrpSpPr/>
            <p:nvPr/>
          </p:nvGrpSpPr>
          <p:grpSpPr bwMode="auto">
            <a:xfrm>
              <a:off x="470" y="871"/>
              <a:ext cx="1388" cy="725"/>
              <a:chOff x="2843" y="2123"/>
              <a:chExt cx="839" cy="494"/>
            </a:xfrm>
          </p:grpSpPr>
          <p:sp>
            <p:nvSpPr>
              <p:cNvPr id="15"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b="1"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5</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）成立</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工作站</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1073742891" name="图片 1073742890" descr="4361639301398054284431"/>
          <p:cNvPicPr>
            <a:picLocks noChangeAspect="1"/>
          </p:cNvPicPr>
          <p:nvPr/>
        </p:nvPicPr>
        <p:blipFill>
          <a:blip r:embed="rId1">
            <a:clrChange>
              <a:clrFrom>
                <a:srgbClr val="BAFDF4">
                  <a:alpha val="100000"/>
                </a:srgbClr>
              </a:clrFrom>
              <a:clrTo>
                <a:srgbClr val="BAFDF4">
                  <a:alpha val="100000"/>
                  <a:alpha val="0"/>
                </a:srgbClr>
              </a:clrTo>
            </a:clrChange>
          </a:blip>
          <a:stretch>
            <a:fillRect/>
          </a:stretch>
        </p:blipFill>
        <p:spPr>
          <a:xfrm>
            <a:off x="4011295" y="1699260"/>
            <a:ext cx="3914140" cy="4498975"/>
          </a:xfrm>
          <a:prstGeom prst="rect">
            <a:avLst/>
          </a:prstGeom>
          <a:noFill/>
          <a:ln w="9525">
            <a:noFill/>
          </a:ln>
        </p:spPr>
      </p:pic>
      <p:pic>
        <p:nvPicPr>
          <p:cNvPr id="1073742892" name="图片 1073742891"/>
          <p:cNvPicPr>
            <a:picLocks noChangeAspect="1"/>
          </p:cNvPicPr>
          <p:nvPr/>
        </p:nvPicPr>
        <p:blipFill>
          <a:blip r:embed="rId2"/>
          <a:srcRect/>
          <a:stretch>
            <a:fillRect/>
          </a:stretch>
        </p:blipFill>
        <p:spPr>
          <a:xfrm>
            <a:off x="421640" y="1856740"/>
            <a:ext cx="3328670" cy="4341495"/>
          </a:xfrm>
          <a:prstGeom prst="rect">
            <a:avLst/>
          </a:prstGeom>
          <a:noFill/>
          <a:ln w="9525">
            <a:noFill/>
          </a:ln>
        </p:spPr>
      </p:pic>
      <p:pic>
        <p:nvPicPr>
          <p:cNvPr id="1073742904" name="图片 43"/>
          <p:cNvPicPr>
            <a:picLocks noChangeAspect="1"/>
          </p:cNvPicPr>
          <p:nvPr/>
        </p:nvPicPr>
        <p:blipFill>
          <a:blip r:embed="rId3"/>
          <a:srcRect/>
          <a:stretch>
            <a:fillRect/>
          </a:stretch>
        </p:blipFill>
        <p:spPr>
          <a:xfrm>
            <a:off x="7919085" y="2571115"/>
            <a:ext cx="4130040" cy="3039110"/>
          </a:xfrm>
          <a:prstGeom prst="rect">
            <a:avLst/>
          </a:prstGeom>
          <a:noFill/>
          <a:ln w="9525">
            <a:noFill/>
          </a:ln>
        </p:spPr>
      </p:pic>
      <p:sp>
        <p:nvSpPr>
          <p:cNvPr id="4"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1</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）国家电器</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车间工程（以</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快速建模为主）</a:t>
            </a:r>
            <a:endParaRPr lang="en-US" alt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8" name="组合 7"/>
          <p:cNvGrpSpPr/>
          <p:nvPr/>
        </p:nvGrpSpPr>
        <p:grpSpPr>
          <a:xfrm>
            <a:off x="298450" y="553085"/>
            <a:ext cx="3926840" cy="872490"/>
            <a:chOff x="470" y="871"/>
            <a:chExt cx="6184" cy="1374"/>
          </a:xfrm>
        </p:grpSpPr>
        <p:grpSp>
          <p:nvGrpSpPr>
            <p:cNvPr id="20" name="组合 9"/>
            <p:cNvGrpSpPr/>
            <p:nvPr/>
          </p:nvGrpSpPr>
          <p:grpSpPr bwMode="auto">
            <a:xfrm>
              <a:off x="470" y="871"/>
              <a:ext cx="1388" cy="725"/>
              <a:chOff x="2843" y="2123"/>
              <a:chExt cx="839" cy="494"/>
            </a:xfrm>
          </p:grpSpPr>
          <p:sp>
            <p:nvSpPr>
              <p:cNvPr id="21"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5" name="TextBox 40"/>
            <p:cNvSpPr txBox="1"/>
            <p:nvPr/>
          </p:nvSpPr>
          <p:spPr>
            <a:xfrm>
              <a:off x="510" y="1715"/>
              <a:ext cx="6144" cy="531"/>
            </a:xfrm>
            <a:prstGeom prst="rect">
              <a:avLst/>
            </a:prstGeom>
            <a:noFill/>
            <a:ln w="9525">
              <a:noFill/>
            </a:ln>
          </p:spPr>
          <p:txBody>
            <a:bodyPr wrap="square">
              <a:spAutoFit/>
            </a:bodyPr>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7"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sp>
        <p:nvSpPr>
          <p:cNvPr id="9"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4"/>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）星港街路东公共设施土建装饰工程（地下两层，苏州中心的配套设施工程对工程项目建设要求高）</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pic>
        <p:nvPicPr>
          <p:cNvPr id="7" name="图片 6" descr="C:\Users\Administrator\Desktop\1.png1"/>
          <p:cNvPicPr>
            <a:picLocks noChangeAspect="1"/>
          </p:cNvPicPr>
          <p:nvPr/>
        </p:nvPicPr>
        <p:blipFill>
          <a:blip r:embed="rId1"/>
          <a:srcRect/>
          <a:stretch>
            <a:fillRect/>
          </a:stretch>
        </p:blipFill>
        <p:spPr>
          <a:xfrm>
            <a:off x="3686175" y="1857375"/>
            <a:ext cx="4819015" cy="4347210"/>
          </a:xfrm>
          <a:prstGeom prst="rect">
            <a:avLst/>
          </a:prstGeom>
        </p:spPr>
      </p:pic>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6"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8" name="组合 9"/>
            <p:cNvGrpSpPr/>
            <p:nvPr/>
          </p:nvGrpSpPr>
          <p:grpSpPr bwMode="auto">
            <a:xfrm>
              <a:off x="470" y="871"/>
              <a:ext cx="1388" cy="725"/>
              <a:chOff x="2843" y="2123"/>
              <a:chExt cx="839" cy="494"/>
            </a:xfrm>
          </p:grpSpPr>
          <p:sp>
            <p:nvSpPr>
              <p:cNvPr id="9"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3"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563430754(1)"/>
          <p:cNvPicPr>
            <a:picLocks noChangeAspect="1"/>
          </p:cNvPicPr>
          <p:nvPr/>
        </p:nvPicPr>
        <p:blipFill>
          <a:blip r:embed="rId1">
            <a:clrChange>
              <a:clrFrom>
                <a:srgbClr val="9AAB5C">
                  <a:alpha val="100000"/>
                </a:srgbClr>
              </a:clrFrom>
              <a:clrTo>
                <a:srgbClr val="9AAB5C">
                  <a:alpha val="100000"/>
                  <a:alpha val="0"/>
                </a:srgbClr>
              </a:clrTo>
            </a:clrChange>
          </a:blip>
          <a:srcRect/>
          <a:stretch>
            <a:fillRect/>
          </a:stretch>
        </p:blipFill>
        <p:spPr>
          <a:xfrm>
            <a:off x="323850" y="1891030"/>
            <a:ext cx="5434330" cy="3924935"/>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pic>
        <p:nvPicPr>
          <p:cNvPr id="9" name="图片 8"/>
          <p:cNvPicPr>
            <a:picLocks noChangeAspect="1"/>
          </p:cNvPicPr>
          <p:nvPr/>
        </p:nvPicPr>
        <p:blipFill>
          <a:blip r:embed="rId2"/>
          <a:srcRect/>
          <a:stretch>
            <a:fillRect/>
          </a:stretch>
        </p:blipFill>
        <p:spPr>
          <a:xfrm>
            <a:off x="5865495" y="1891030"/>
            <a:ext cx="6235700" cy="3924935"/>
          </a:xfrm>
          <a:prstGeom prst="rect">
            <a:avLst/>
          </a:prstGeom>
        </p:spPr>
      </p:pic>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6" name="组合 5"/>
          <p:cNvGrpSpPr/>
          <p:nvPr/>
        </p:nvGrpSpPr>
        <p:grpSpPr>
          <a:xfrm>
            <a:off x="298450" y="553085"/>
            <a:ext cx="3926840" cy="872490"/>
            <a:chOff x="470" y="871"/>
            <a:chExt cx="6184" cy="1374"/>
          </a:xfrm>
        </p:grpSpPr>
        <p:sp>
          <p:nvSpPr>
            <p:cNvPr id="8"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1"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3" name="组合 9"/>
            <p:cNvGrpSpPr/>
            <p:nvPr/>
          </p:nvGrpSpPr>
          <p:grpSpPr bwMode="auto">
            <a:xfrm>
              <a:off x="470" y="871"/>
              <a:ext cx="1388" cy="725"/>
              <a:chOff x="2843" y="2123"/>
              <a:chExt cx="839" cy="494"/>
            </a:xfrm>
          </p:grpSpPr>
          <p:sp>
            <p:nvSpPr>
              <p:cNvPr id="14"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）星港街路东公共设施土建装饰工程（以第三方</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咨询为主的</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技术应用）</a:t>
            </a:r>
            <a:endParaRPr lang="zh-CN" altLang="en-US"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12"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3"/>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a:stretch>
            <a:fillRect/>
          </a:stretch>
        </p:blipFill>
        <p:spPr>
          <a:xfrm>
            <a:off x="2453640" y="1919605"/>
            <a:ext cx="7259955" cy="4295140"/>
          </a:xfrm>
          <a:prstGeom prst="rect">
            <a:avLst/>
          </a:prstGeom>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6"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）阜阳一中综合楼、电教楼</a:t>
            </a:r>
            <a:endParaRPr lang="zh-CN" sz="1600" b="1" dirty="0" smtClean="0">
              <a:latin typeface="华文楷体" panose="02010600040101010101" charset="-122"/>
              <a:ea typeface="华文楷体" panose="02010600040101010101" charset="-122"/>
              <a:cs typeface="华文楷体" panose="02010600040101010101" charset="-122"/>
              <a:sym typeface="+mn-ea"/>
            </a:endParaRPr>
          </a:p>
        </p:txBody>
      </p:sp>
      <p:sp>
        <p:nvSpPr>
          <p:cNvPr id="7"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12" name="组合 11"/>
          <p:cNvGrpSpPr/>
          <p:nvPr/>
        </p:nvGrpSpPr>
        <p:grpSpPr>
          <a:xfrm>
            <a:off x="298450" y="553085"/>
            <a:ext cx="3926840" cy="872490"/>
            <a:chOff x="470" y="871"/>
            <a:chExt cx="6184" cy="1374"/>
          </a:xfrm>
        </p:grpSpPr>
        <p:sp>
          <p:nvSpPr>
            <p:cNvPr id="5"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8"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9" name="组合 9"/>
            <p:cNvGrpSpPr/>
            <p:nvPr/>
          </p:nvGrpSpPr>
          <p:grpSpPr bwMode="auto">
            <a:xfrm>
              <a:off x="470" y="871"/>
              <a:ext cx="1388" cy="725"/>
              <a:chOff x="2843" y="2123"/>
              <a:chExt cx="839" cy="494"/>
            </a:xfrm>
          </p:grpSpPr>
          <p:sp>
            <p:nvSpPr>
              <p:cNvPr id="11"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14"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rcRect l="-344"/>
          <a:stretch>
            <a:fillRect/>
          </a:stretch>
        </p:blipFill>
        <p:spPr>
          <a:xfrm>
            <a:off x="5323840" y="1799590"/>
            <a:ext cx="6671310" cy="4317365"/>
          </a:xfrm>
          <a:prstGeom prst="rect">
            <a:avLst/>
          </a:prstGeom>
        </p:spPr>
      </p:pic>
      <p:pic>
        <p:nvPicPr>
          <p:cNvPr id="9" name="Picture 9" descr="C:\Users\Administrator\Desktop\20190529\3、素材集中\0、建筑模型.png0、建筑模型"/>
          <p:cNvPicPr>
            <a:picLocks noChangeAspect="1"/>
          </p:cNvPicPr>
          <p:nvPr/>
        </p:nvPicPr>
        <p:blipFill>
          <a:blip r:embed="rId2"/>
          <a:srcRect/>
          <a:stretch>
            <a:fillRect/>
          </a:stretch>
        </p:blipFill>
        <p:spPr bwMode="auto">
          <a:xfrm>
            <a:off x="421640" y="3998595"/>
            <a:ext cx="3178175" cy="2188210"/>
          </a:xfrm>
          <a:prstGeom prst="rect">
            <a:avLst/>
          </a:prstGeom>
          <a:noFill/>
          <a:ln w="12700">
            <a:noFill/>
            <a:miter lim="800000"/>
            <a:headEnd/>
            <a:tailEnd/>
          </a:ln>
        </p:spPr>
      </p:pic>
      <p:pic>
        <p:nvPicPr>
          <p:cNvPr id="7" name="Picture 9" descr="C:\Users\Administrator\Desktop\20190529\3、素材集中\16、电教楼建筑.png16、电教楼建筑"/>
          <p:cNvPicPr>
            <a:picLocks noChangeAspect="1"/>
          </p:cNvPicPr>
          <p:nvPr/>
        </p:nvPicPr>
        <p:blipFill>
          <a:blip r:embed="rId3"/>
          <a:srcRect/>
          <a:stretch>
            <a:fillRect/>
          </a:stretch>
        </p:blipFill>
        <p:spPr bwMode="auto">
          <a:xfrm>
            <a:off x="421640" y="1857375"/>
            <a:ext cx="3176905" cy="2141220"/>
          </a:xfrm>
          <a:prstGeom prst="rect">
            <a:avLst/>
          </a:prstGeom>
          <a:noFill/>
          <a:ln w="12700">
            <a:noFill/>
            <a:miter lim="800000"/>
            <a:headEnd/>
            <a:tailEnd/>
          </a:ln>
        </p:spPr>
      </p:pic>
      <p:sp>
        <p:nvSpPr>
          <p:cNvPr id="2" name="矩形 1"/>
          <p:cNvSpPr/>
          <p:nvPr/>
        </p:nvSpPr>
        <p:spPr>
          <a:xfrm>
            <a:off x="-7818" y="566420"/>
            <a:ext cx="12214672"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 name="矩形 2"/>
          <p:cNvSpPr/>
          <p:nvPr/>
        </p:nvSpPr>
        <p:spPr>
          <a:xfrm>
            <a:off x="7037" y="6323965"/>
            <a:ext cx="12199818" cy="297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5" name="TextBox 24"/>
          <p:cNvSpPr txBox="1">
            <a:spLocks noChangeArrowheads="1"/>
          </p:cNvSpPr>
          <p:nvPr/>
        </p:nvSpPr>
        <p:spPr bwMode="auto">
          <a:xfrm>
            <a:off x="367664" y="1396761"/>
            <a:ext cx="11475573" cy="460375"/>
          </a:xfrm>
          <a:prstGeom prst="rect">
            <a:avLst/>
          </a:prstGeom>
          <a:solidFill>
            <a:schemeClr val="bg1"/>
          </a:solidFill>
          <a:ln w="9525">
            <a:noFill/>
            <a:miter lim="800000"/>
          </a:ln>
        </p:spPr>
        <p:txBody>
          <a:bodyPr wrap="square">
            <a:spAutoFit/>
          </a:bodyPr>
          <a:lstStyle/>
          <a:p>
            <a:pPr>
              <a:lnSpc>
                <a:spcPct val="150000"/>
              </a:lnSpc>
            </a:pPr>
            <a:r>
              <a:rPr lang="zh-CN" altLang="en-US" sz="1200" dirty="0" smtClean="0">
                <a:latin typeface="+mn-ea"/>
                <a:sym typeface="+mn-ea"/>
              </a:rPr>
              <a:t>  </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3</a:t>
            </a:r>
            <a:r>
              <a:rPr lang="zh-CN" altLang="en-US" sz="1600" b="1" dirty="0" smtClean="0">
                <a:latin typeface="华文楷体" panose="02010600040101010101" charset="-122"/>
                <a:ea typeface="华文楷体" panose="02010600040101010101" charset="-122"/>
                <a:cs typeface="华文楷体" panose="02010600040101010101" charset="-122"/>
                <a:sym typeface="+mn-ea"/>
              </a:rPr>
              <a:t>）阜阳一中综合楼、电教楼（重点民生工程，利用</a:t>
            </a:r>
            <a:r>
              <a:rPr lang="en-US" altLang="zh-CN" sz="1600" b="1" dirty="0"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smtClean="0">
                <a:latin typeface="华文楷体" panose="02010600040101010101" charset="-122"/>
                <a:ea typeface="华文楷体" panose="02010600040101010101" charset="-122"/>
                <a:cs typeface="华文楷体" panose="02010600040101010101" charset="-122"/>
                <a:sym typeface="+mn-ea"/>
              </a:rPr>
              <a:t>技术进行管综优化</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endParaRPr lang="en-US" altLang="zh-CN" sz="1600" b="1" dirty="0" smtClean="0">
              <a:latin typeface="华文楷体" panose="02010600040101010101" charset="-122"/>
              <a:ea typeface="华文楷体" panose="02010600040101010101" charset="-122"/>
              <a:cs typeface="华文楷体" panose="02010600040101010101" charset="-122"/>
              <a:sym typeface="+mn-ea"/>
            </a:endParaRPr>
          </a:p>
        </p:txBody>
      </p:sp>
      <p:pic>
        <p:nvPicPr>
          <p:cNvPr id="12" name="图片 11"/>
          <p:cNvPicPr>
            <a:picLocks noChangeAspect="1"/>
          </p:cNvPicPr>
          <p:nvPr/>
        </p:nvPicPr>
        <p:blipFill>
          <a:blip r:embed="rId4"/>
          <a:srcRect/>
          <a:stretch>
            <a:fillRect/>
          </a:stretch>
        </p:blipFill>
        <p:spPr>
          <a:xfrm>
            <a:off x="4705985" y="1857375"/>
            <a:ext cx="7289165" cy="4398645"/>
          </a:xfrm>
          <a:prstGeom prst="rect">
            <a:avLst/>
          </a:prstGeom>
        </p:spPr>
      </p:pic>
      <p:sp>
        <p:nvSpPr>
          <p:cNvPr id="4" name="TextBox 25"/>
          <p:cNvSpPr txBox="1">
            <a:spLocks noChangeArrowheads="1"/>
          </p:cNvSpPr>
          <p:nvPr/>
        </p:nvSpPr>
        <p:spPr bwMode="auto">
          <a:xfrm>
            <a:off x="9627235" y="581025"/>
            <a:ext cx="2473960" cy="293370"/>
          </a:xfrm>
          <a:prstGeom prst="rect">
            <a:avLst/>
          </a:prstGeom>
          <a:noFill/>
          <a:ln w="9525">
            <a:noFill/>
            <a:miter lim="800000"/>
          </a:ln>
        </p:spPr>
        <p:txBody>
          <a:bodyPr wrap="square">
            <a:spAutoFit/>
          </a:bodyPr>
          <a:p>
            <a:pPr algn="dist">
              <a:lnSpc>
                <a:spcPts val="1575"/>
              </a:lnSpc>
            </a:pPr>
            <a:r>
              <a:rPr lang="zh-CN" altLang="en-US" sz="1300" b="1" dirty="0">
                <a:latin typeface="华文楷体" panose="02010600040101010101" charset="-122"/>
                <a:ea typeface="华文楷体" panose="02010600040101010101" charset="-122"/>
                <a:cs typeface="华文楷体" panose="02010600040101010101" charset="-122"/>
                <a:sym typeface="+mn-ea"/>
              </a:rPr>
              <a:t>多专业多阶段</a:t>
            </a:r>
            <a:r>
              <a:rPr lang="en-US" altLang="zh-CN" sz="1300" b="1" dirty="0">
                <a:latin typeface="华文楷体" panose="02010600040101010101" charset="-122"/>
                <a:ea typeface="华文楷体" panose="02010600040101010101" charset="-122"/>
                <a:cs typeface="华文楷体" panose="02010600040101010101" charset="-122"/>
                <a:sym typeface="+mn-ea"/>
              </a:rPr>
              <a:t>BIM</a:t>
            </a:r>
            <a:r>
              <a:rPr lang="zh-CN" altLang="en-US" sz="1300" b="1" dirty="0">
                <a:latin typeface="华文楷体" panose="02010600040101010101" charset="-122"/>
                <a:ea typeface="华文楷体" panose="02010600040101010101" charset="-122"/>
                <a:cs typeface="华文楷体" panose="02010600040101010101" charset="-122"/>
                <a:sym typeface="+mn-ea"/>
              </a:rPr>
              <a:t>技术综合应用</a:t>
            </a:r>
            <a:endParaRPr lang="zh-CN" altLang="en-US" sz="1300" b="1" dirty="0">
              <a:latin typeface="华文楷体" panose="02010600040101010101" charset="-122"/>
              <a:ea typeface="华文楷体" panose="02010600040101010101" charset="-122"/>
              <a:cs typeface="华文楷体" panose="02010600040101010101" charset="-122"/>
              <a:sym typeface="+mn-ea"/>
            </a:endParaRPr>
          </a:p>
        </p:txBody>
      </p:sp>
      <p:grpSp>
        <p:nvGrpSpPr>
          <p:cNvPr id="5" name="组合 4"/>
          <p:cNvGrpSpPr/>
          <p:nvPr/>
        </p:nvGrpSpPr>
        <p:grpSpPr>
          <a:xfrm>
            <a:off x="298450" y="553085"/>
            <a:ext cx="3926840" cy="872490"/>
            <a:chOff x="470" y="871"/>
            <a:chExt cx="6184" cy="1374"/>
          </a:xfrm>
        </p:grpSpPr>
        <p:sp>
          <p:nvSpPr>
            <p:cNvPr id="8" name="TextBox 40"/>
            <p:cNvSpPr txBox="1"/>
            <p:nvPr/>
          </p:nvSpPr>
          <p:spPr>
            <a:xfrm>
              <a:off x="510" y="1715"/>
              <a:ext cx="6144" cy="531"/>
            </a:xfrm>
            <a:prstGeom prst="rect">
              <a:avLst/>
            </a:prstGeom>
            <a:noFill/>
            <a:ln w="9525">
              <a:noFill/>
            </a:ln>
          </p:spPr>
          <p:txBody>
            <a:bodyPr wrap="square">
              <a:spAutoFit/>
            </a:bodyPr>
            <a:lstStyle/>
            <a:p>
              <a:pPr marR="0" defTabSz="914400">
                <a:buNone/>
              </a:pP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a:t>
              </a:r>
              <a:r>
                <a:rPr lang="en-US" altLang="zh-CN" sz="1600" b="1" dirty="0" smtClean="0">
                  <a:latin typeface="华文楷体" panose="02010600040101010101" charset="-122"/>
                  <a:ea typeface="华文楷体" panose="02010600040101010101" charset="-122"/>
                  <a:cs typeface="华文楷体" panose="02010600040101010101" charset="-122"/>
                  <a:sym typeface="+mn-ea"/>
                </a:rPr>
                <a:t>2</a:t>
              </a:r>
              <a:r>
                <a:rPr lang="zh-CN" altLang="en-US" sz="1600" b="1" dirty="0" smtClean="0">
                  <a:latin typeface="华文楷体" panose="02010600040101010101" charset="-122"/>
                  <a:ea typeface="华文楷体" panose="02010600040101010101" charset="-122"/>
                  <a:cs typeface="华文楷体" panose="02010600040101010101" charset="-122"/>
                  <a:sym typeface="+mn-ea"/>
                </a:rPr>
                <a:t> BIM应用项目介绍</a:t>
              </a:r>
              <a:endParaRPr kumimoji="0" lang="en-US" altLang="zh-CN" sz="1600" b="1" kern="1200" cap="none" normalizeH="0" baseline="0" noProof="1" dirty="0" smtClean="0">
                <a:latin typeface="华文楷体" panose="02010600040101010101" charset="-122"/>
                <a:ea typeface="华文楷体" panose="02010600040101010101" charset="-122"/>
                <a:cs typeface="华文楷体" panose="02010600040101010101" charset="-122"/>
                <a:sym typeface="+mn-ea"/>
              </a:endParaRPr>
            </a:p>
          </p:txBody>
        </p:sp>
        <p:sp>
          <p:nvSpPr>
            <p:cNvPr id="11" name="TextBox 25"/>
            <p:cNvSpPr txBox="1">
              <a:spLocks noChangeArrowheads="1"/>
            </p:cNvSpPr>
            <p:nvPr/>
          </p:nvSpPr>
          <p:spPr bwMode="auto">
            <a:xfrm>
              <a:off x="1858" y="884"/>
              <a:ext cx="4384" cy="531"/>
            </a:xfrm>
            <a:prstGeom prst="rect">
              <a:avLst/>
            </a:prstGeom>
            <a:noFill/>
            <a:ln w="9525">
              <a:noFill/>
              <a:miter lim="800000"/>
            </a:ln>
          </p:spPr>
          <p:txBody>
            <a:bodyPr wrap="square">
              <a:spAutoFit/>
            </a:bodyPr>
            <a:lstStyle/>
            <a:p>
              <a:pPr algn="l"/>
              <a:r>
                <a:rPr lang="en-US" altLang="zh-CN" sz="1600" b="1" dirty="0" err="1" smtClean="0">
                  <a:latin typeface="华文楷体" panose="02010600040101010101" charset="-122"/>
                  <a:ea typeface="华文楷体" panose="02010600040101010101" charset="-122"/>
                  <a:cs typeface="华文楷体" panose="02010600040101010101" charset="-122"/>
                  <a:sym typeface="+mn-ea"/>
                </a:rPr>
                <a:t>BIM</a:t>
              </a:r>
              <a:r>
                <a:rPr lang="zh-CN" altLang="en-US" sz="1600" b="1" dirty="0" err="1" smtClean="0">
                  <a:latin typeface="华文楷体" panose="02010600040101010101" charset="-122"/>
                  <a:ea typeface="华文楷体" panose="02010600040101010101" charset="-122"/>
                  <a:cs typeface="华文楷体" panose="02010600040101010101" charset="-122"/>
                  <a:sym typeface="+mn-ea"/>
                </a:rPr>
                <a:t>应用项目回顾</a:t>
              </a:r>
              <a:endParaRPr lang="en-US" altLang="zh-CN" sz="1600" b="1" dirty="0" err="1" smtClean="0">
                <a:latin typeface="华文楷体" panose="02010600040101010101" charset="-122"/>
                <a:ea typeface="华文楷体" panose="02010600040101010101" charset="-122"/>
                <a:cs typeface="华文楷体" panose="02010600040101010101" charset="-122"/>
                <a:sym typeface="+mn-ea"/>
              </a:endParaRPr>
            </a:p>
          </p:txBody>
        </p:sp>
        <p:grpSp>
          <p:nvGrpSpPr>
            <p:cNvPr id="13" name="组合 9"/>
            <p:cNvGrpSpPr/>
            <p:nvPr/>
          </p:nvGrpSpPr>
          <p:grpSpPr bwMode="auto">
            <a:xfrm>
              <a:off x="470" y="871"/>
              <a:ext cx="1388" cy="725"/>
              <a:chOff x="2843" y="2123"/>
              <a:chExt cx="839" cy="494"/>
            </a:xfrm>
          </p:grpSpPr>
          <p:sp>
            <p:nvSpPr>
              <p:cNvPr id="14" name=" 220"/>
              <p:cNvSpPr/>
              <p:nvPr/>
            </p:nvSpPr>
            <p:spPr>
              <a:xfrm>
                <a:off x="2886" y="2135"/>
                <a:ext cx="796" cy="47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文本框 45"/>
              <p:cNvSpPr txBox="1">
                <a:spLocks noChangeArrowheads="1"/>
              </p:cNvSpPr>
              <p:nvPr/>
            </p:nvSpPr>
            <p:spPr bwMode="auto">
              <a:xfrm>
                <a:off x="2843" y="2123"/>
                <a:ext cx="725" cy="494"/>
              </a:xfrm>
              <a:prstGeom prst="rect">
                <a:avLst/>
              </a:prstGeom>
              <a:noFill/>
              <a:ln w="9525">
                <a:noFill/>
                <a:miter lim="800000"/>
              </a:ln>
            </p:spPr>
            <p:txBody>
              <a:bodyPr>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sp>
        <p:nvSpPr>
          <p:cNvPr id="6" name="TextBox 25"/>
          <p:cNvSpPr txBox="1">
            <a:spLocks noChangeArrowheads="1"/>
          </p:cNvSpPr>
          <p:nvPr/>
        </p:nvSpPr>
        <p:spPr bwMode="auto">
          <a:xfrm>
            <a:off x="4752975" y="6323965"/>
            <a:ext cx="2273935" cy="306705"/>
          </a:xfrm>
          <a:prstGeom prst="rect">
            <a:avLst/>
          </a:prstGeom>
          <a:noFill/>
          <a:ln w="9525">
            <a:noFill/>
            <a:miter lim="800000"/>
          </a:ln>
        </p:spPr>
        <p:txBody>
          <a:bodyPr wrap="square">
            <a:spAutoFit/>
          </a:bodyPr>
          <a:lstStyle/>
          <a:p>
            <a:pPr algn="ctr"/>
            <a:r>
              <a:rPr lang="zh-CN" sz="1400" b="1" dirty="0">
                <a:latin typeface="华文楷体" panose="02010600040101010101" charset="-122"/>
                <a:ea typeface="华文楷体" panose="02010600040101010101" charset="-122"/>
              </a:rPr>
              <a:t>苏州一建</a:t>
            </a:r>
            <a:r>
              <a:rPr lang="en-US" altLang="zh-CN" sz="1400" b="1" dirty="0">
                <a:latin typeface="华文楷体" panose="02010600040101010101" charset="-122"/>
                <a:ea typeface="华文楷体" panose="02010600040101010101" charset="-122"/>
              </a:rPr>
              <a:t>BIM</a:t>
            </a:r>
            <a:r>
              <a:rPr lang="zh-CN" altLang="en-US" sz="1400" b="1" dirty="0">
                <a:latin typeface="华文楷体" panose="02010600040101010101" charset="-122"/>
                <a:ea typeface="华文楷体" panose="02010600040101010101" charset="-122"/>
              </a:rPr>
              <a:t>技术工作</a:t>
            </a:r>
            <a:endParaRPr lang="zh-CN" altLang="en-US" sz="1400" b="1" dirty="0">
              <a:latin typeface="华文楷体" panose="02010600040101010101" charset="-122"/>
              <a:ea typeface="华文楷体" panose="02010600040101010101" charset="-122"/>
            </a:endParaRPr>
          </a:p>
        </p:txBody>
      </p:sp>
    </p:spTree>
    <p:custDataLst>
      <p:tags r:id="rId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wm#"/>
  <p:tag name="KSO_WM_TEMPLATE_CATEGORY" val="custom"/>
  <p:tag name="KSO_WM_TEMPLATE_INDEX" val="13"/>
</p:tagLst>
</file>

<file path=ppt/tags/tag10.xml><?xml version="1.0" encoding="utf-8"?>
<p:tagLst xmlns:p="http://schemas.openxmlformats.org/presentationml/2006/main">
  <p:tag name="KSO_WM_BEAUTIFY_FLAG" val="#wm#"/>
  <p:tag name="KSO_WM_TEMPLATE_CATEGORY" val="custom"/>
  <p:tag name="KSO_WM_TEMPLATE_INDEX" val="13"/>
</p:tagLst>
</file>

<file path=ppt/tags/tag11.xml><?xml version="1.0" encoding="utf-8"?>
<p:tagLst xmlns:p="http://schemas.openxmlformats.org/presentationml/2006/main">
  <p:tag name="KSO_WM_BEAUTIFY_FLAG" val="#wm#"/>
  <p:tag name="KSO_WM_TEMPLATE_CATEGORY" val="custom"/>
  <p:tag name="KSO_WM_TEMPLATE_INDEX" val="13"/>
</p:tagLst>
</file>

<file path=ppt/tags/tag12.xml><?xml version="1.0" encoding="utf-8"?>
<p:tagLst xmlns:p="http://schemas.openxmlformats.org/presentationml/2006/main">
  <p:tag name="KSO_WM_BEAUTIFY_FLAG" val="#wm#"/>
  <p:tag name="KSO_WM_TEMPLATE_CATEGORY" val="custom"/>
  <p:tag name="KSO_WM_TEMPLATE_INDEX" val="13"/>
</p:tagLst>
</file>

<file path=ppt/tags/tag13.xml><?xml version="1.0" encoding="utf-8"?>
<p:tagLst xmlns:p="http://schemas.openxmlformats.org/presentationml/2006/main">
  <p:tag name="KSO_WM_BEAUTIFY_FLAG" val="#wm#"/>
  <p:tag name="KSO_WM_TEMPLATE_CATEGORY" val="custom"/>
  <p:tag name="KSO_WM_TEMPLATE_INDEX" val="13"/>
</p:tagLst>
</file>

<file path=ppt/tags/tag14.xml><?xml version="1.0" encoding="utf-8"?>
<p:tagLst xmlns:p="http://schemas.openxmlformats.org/presentationml/2006/main">
  <p:tag name="KSO_WM_BEAUTIFY_FLAG" val="#wm#"/>
  <p:tag name="KSO_WM_TEMPLATE_CATEGORY" val="custom"/>
  <p:tag name="KSO_WM_TEMPLATE_INDEX" val="13"/>
</p:tagLst>
</file>

<file path=ppt/tags/tag15.xml><?xml version="1.0" encoding="utf-8"?>
<p:tagLst xmlns:p="http://schemas.openxmlformats.org/presentationml/2006/main">
  <p:tag name="KSO_WM_BEAUTIFY_FLAG" val="#wm#"/>
  <p:tag name="KSO_WM_TEMPLATE_CATEGORY" val="custom"/>
  <p:tag name="KSO_WM_TEMPLATE_INDEX" val="13"/>
</p:tagLst>
</file>

<file path=ppt/tags/tag16.xml><?xml version="1.0" encoding="utf-8"?>
<p:tagLst xmlns:p="http://schemas.openxmlformats.org/presentationml/2006/main">
  <p:tag name="KSO_WM_BEAUTIFY_FLAG" val="#wm#"/>
  <p:tag name="KSO_WM_TEMPLATE_CATEGORY" val="custom"/>
  <p:tag name="KSO_WM_TEMPLATE_INDEX" val="13"/>
</p:tagLst>
</file>

<file path=ppt/tags/tag17.xml><?xml version="1.0" encoding="utf-8"?>
<p:tagLst xmlns:p="http://schemas.openxmlformats.org/presentationml/2006/main">
  <p:tag name="KSO_WM_BEAUTIFY_FLAG" val="#wm#"/>
  <p:tag name="KSO_WM_TEMPLATE_CATEGORY" val="custom"/>
  <p:tag name="KSO_WM_TEMPLATE_INDEX" val="13"/>
</p:tagLst>
</file>

<file path=ppt/tags/tag18.xml><?xml version="1.0" encoding="utf-8"?>
<p:tagLst xmlns:p="http://schemas.openxmlformats.org/presentationml/2006/main">
  <p:tag name="KSO_WM_BEAUTIFY_FLAG" val="#wm#"/>
  <p:tag name="KSO_WM_TEMPLATE_CATEGORY" val="custom"/>
  <p:tag name="KSO_WM_TEMPLATE_INDEX" val="13"/>
</p:tagLst>
</file>

<file path=ppt/tags/tag19.xml><?xml version="1.0" encoding="utf-8"?>
<p:tagLst xmlns:p="http://schemas.openxmlformats.org/presentationml/2006/main">
  <p:tag name="KSO_WM_BEAUTIFY_FLAG" val="#wm#"/>
  <p:tag name="KSO_WM_TEMPLATE_CATEGORY" val="custom"/>
  <p:tag name="KSO_WM_TEMPLATE_INDEX" val="13"/>
</p:tagLst>
</file>

<file path=ppt/tags/tag2.xml><?xml version="1.0" encoding="utf-8"?>
<p:tagLst xmlns:p="http://schemas.openxmlformats.org/presentationml/2006/main">
  <p:tag name="KSO_WM_BEAUTIFY_FLAG" val="#wm#"/>
  <p:tag name="KSO_WM_TEMPLATE_CATEGORY" val="custom"/>
  <p:tag name="KSO_WM_TEMPLATE_INDEX" val="13"/>
</p:tagLst>
</file>

<file path=ppt/tags/tag20.xml><?xml version="1.0" encoding="utf-8"?>
<p:tagLst xmlns:p="http://schemas.openxmlformats.org/presentationml/2006/main">
  <p:tag name="KSO_WM_BEAUTIFY_FLAG" val="#wm#"/>
  <p:tag name="KSO_WM_TEMPLATE_CATEGORY" val="custom"/>
  <p:tag name="KSO_WM_TEMPLATE_INDEX" val="13"/>
</p:tagLst>
</file>

<file path=ppt/tags/tag21.xml><?xml version="1.0" encoding="utf-8"?>
<p:tagLst xmlns:p="http://schemas.openxmlformats.org/presentationml/2006/main">
  <p:tag name="KSO_WM_BEAUTIFY_FLAG" val="#wm#"/>
  <p:tag name="KSO_WM_TEMPLATE_CATEGORY" val="custom"/>
  <p:tag name="KSO_WM_TEMPLATE_INDEX" val="13"/>
</p:tagLst>
</file>

<file path=ppt/tags/tag22.xml><?xml version="1.0" encoding="utf-8"?>
<p:tagLst xmlns:p="http://schemas.openxmlformats.org/presentationml/2006/main">
  <p:tag name="KSO_WM_BEAUTIFY_FLAG" val="#wm#"/>
  <p:tag name="KSO_WM_TEMPLATE_CATEGORY" val="custom"/>
  <p:tag name="KSO_WM_TEMPLATE_INDEX" val="13"/>
</p:tagLst>
</file>

<file path=ppt/tags/tag23.xml><?xml version="1.0" encoding="utf-8"?>
<p:tagLst xmlns:p="http://schemas.openxmlformats.org/presentationml/2006/main">
  <p:tag name="KSO_WM_BEAUTIFY_FLAG" val="#wm#"/>
  <p:tag name="KSO_WM_TEMPLATE_CATEGORY" val="custom"/>
  <p:tag name="KSO_WM_TEMPLATE_INDEX" val="13"/>
</p:tagLst>
</file>

<file path=ppt/tags/tag24.xml><?xml version="1.0" encoding="utf-8"?>
<p:tagLst xmlns:p="http://schemas.openxmlformats.org/presentationml/2006/main">
  <p:tag name="KSO_WM_BEAUTIFY_FLAG" val="#wm#"/>
  <p:tag name="KSO_WM_TEMPLATE_CATEGORY" val="custom"/>
  <p:tag name="KSO_WM_TEMPLATE_INDEX" val="13"/>
</p:tagLst>
</file>

<file path=ppt/tags/tag25.xml><?xml version="1.0" encoding="utf-8"?>
<p:tagLst xmlns:p="http://schemas.openxmlformats.org/presentationml/2006/main">
  <p:tag name="KSO_WM_BEAUTIFY_FLAG" val="#wm#"/>
  <p:tag name="KSO_WM_TEMPLATE_CATEGORY" val="custom"/>
  <p:tag name="KSO_WM_TEMPLATE_INDEX" val="13"/>
</p:tagLst>
</file>

<file path=ppt/tags/tag26.xml><?xml version="1.0" encoding="utf-8"?>
<p:tagLst xmlns:p="http://schemas.openxmlformats.org/presentationml/2006/main">
  <p:tag name="KSO_WM_BEAUTIFY_FLAG" val="#wm#"/>
  <p:tag name="KSO_WM_TEMPLATE_CATEGORY" val="custom"/>
  <p:tag name="KSO_WM_TEMPLATE_INDEX" val="13"/>
</p:tagLst>
</file>

<file path=ppt/tags/tag27.xml><?xml version="1.0" encoding="utf-8"?>
<p:tagLst xmlns:p="http://schemas.openxmlformats.org/presentationml/2006/main">
  <p:tag name="KSO_WM_BEAUTIFY_FLAG" val="#wm#"/>
  <p:tag name="KSO_WM_TEMPLATE_CATEGORY" val="custom"/>
  <p:tag name="KSO_WM_TEMPLATE_INDEX" val="13"/>
</p:tagLst>
</file>

<file path=ppt/tags/tag28.xml><?xml version="1.0" encoding="utf-8"?>
<p:tagLst xmlns:p="http://schemas.openxmlformats.org/presentationml/2006/main">
  <p:tag name="KSO_WM_BEAUTIFY_FLAG" val="#wm#"/>
  <p:tag name="KSO_WM_TEMPLATE_CATEGORY" val="custom"/>
  <p:tag name="KSO_WM_TEMPLATE_INDEX" val="13"/>
</p:tagLst>
</file>

<file path=ppt/tags/tag29.xml><?xml version="1.0" encoding="utf-8"?>
<p:tagLst xmlns:p="http://schemas.openxmlformats.org/presentationml/2006/main">
  <p:tag name="KSO_WM_BEAUTIFY_FLAG" val="#wm#"/>
  <p:tag name="KSO_WM_TEMPLATE_CATEGORY" val="custom"/>
  <p:tag name="KSO_WM_TEMPLATE_INDEX" val="13"/>
</p:tagLst>
</file>

<file path=ppt/tags/tag3.xml><?xml version="1.0" encoding="utf-8"?>
<p:tagLst xmlns:p="http://schemas.openxmlformats.org/presentationml/2006/main">
  <p:tag name="KSO_WM_BEAUTIFY_FLAG" val="#wm#"/>
  <p:tag name="KSO_WM_TEMPLATE_CATEGORY" val="custom"/>
  <p:tag name="KSO_WM_TEMPLATE_INDEX" val="13"/>
</p:tagLst>
</file>

<file path=ppt/tags/tag30.xml><?xml version="1.0" encoding="utf-8"?>
<p:tagLst xmlns:p="http://schemas.openxmlformats.org/presentationml/2006/main">
  <p:tag name="KSO_WM_BEAUTIFY_FLAG" val="#wm#"/>
  <p:tag name="KSO_WM_TEMPLATE_CATEGORY" val="custom"/>
  <p:tag name="KSO_WM_TEMPLATE_INDEX" val="13"/>
</p:tagLst>
</file>

<file path=ppt/tags/tag31.xml><?xml version="1.0" encoding="utf-8"?>
<p:tagLst xmlns:p="http://schemas.openxmlformats.org/presentationml/2006/main">
  <p:tag name="KSO_WM_BEAUTIFY_FLAG" val="#wm#"/>
  <p:tag name="KSO_WM_TEMPLATE_CATEGORY" val="custom"/>
  <p:tag name="KSO_WM_TEMPLATE_INDEX" val="13"/>
</p:tagLst>
</file>

<file path=ppt/tags/tag32.xml><?xml version="1.0" encoding="utf-8"?>
<p:tagLst xmlns:p="http://schemas.openxmlformats.org/presentationml/2006/main">
  <p:tag name="KSO_WM_BEAUTIFY_FLAG" val="#wm#"/>
  <p:tag name="KSO_WM_TEMPLATE_CATEGORY" val="custom"/>
  <p:tag name="KSO_WM_TEMPLATE_INDEX" val="13"/>
</p:tagLst>
</file>

<file path=ppt/tags/tag33.xml><?xml version="1.0" encoding="utf-8"?>
<p:tagLst xmlns:p="http://schemas.openxmlformats.org/presentationml/2006/main">
  <p:tag name="KSO_WM_BEAUTIFY_FLAG" val="#wm#"/>
  <p:tag name="KSO_WM_TEMPLATE_CATEGORY" val="custom"/>
  <p:tag name="KSO_WM_TEMPLATE_INDEX" val="13"/>
</p:tagLst>
</file>

<file path=ppt/tags/tag34.xml><?xml version="1.0" encoding="utf-8"?>
<p:tagLst xmlns:p="http://schemas.openxmlformats.org/presentationml/2006/main">
  <p:tag name="KSO_WM_BEAUTIFY_FLAG" val="#wm#"/>
  <p:tag name="KSO_WM_TEMPLATE_CATEGORY" val="custom"/>
  <p:tag name="KSO_WM_TEMPLATE_INDEX" val="13"/>
</p:tagLst>
</file>

<file path=ppt/tags/tag35.xml><?xml version="1.0" encoding="utf-8"?>
<p:tagLst xmlns:p="http://schemas.openxmlformats.org/presentationml/2006/main">
  <p:tag name="KSO_WM_BEAUTIFY_FLAG" val="#wm#"/>
  <p:tag name="KSO_WM_TEMPLATE_CATEGORY" val="custom"/>
  <p:tag name="KSO_WM_TEMPLATE_INDEX" val="13"/>
</p:tagLst>
</file>

<file path=ppt/tags/tag36.xml><?xml version="1.0" encoding="utf-8"?>
<p:tagLst xmlns:p="http://schemas.openxmlformats.org/presentationml/2006/main">
  <p:tag name="KSO_WM_BEAUTIFY_FLAG" val="#wm#"/>
  <p:tag name="KSO_WM_TEMPLATE_CATEGORY" val="custom"/>
  <p:tag name="KSO_WM_TEMPLATE_INDEX" val="13"/>
</p:tagLst>
</file>

<file path=ppt/tags/tag37.xml><?xml version="1.0" encoding="utf-8"?>
<p:tagLst xmlns:p="http://schemas.openxmlformats.org/presentationml/2006/main">
  <p:tag name="KSO_WM_BEAUTIFY_FLAG" val="#wm#"/>
  <p:tag name="KSO_WM_TEMPLATE_CATEGORY" val="custom"/>
  <p:tag name="KSO_WM_TEMPLATE_INDEX" val="13"/>
</p:tagLst>
</file>

<file path=ppt/tags/tag38.xml><?xml version="1.0" encoding="utf-8"?>
<p:tagLst xmlns:p="http://schemas.openxmlformats.org/presentationml/2006/main">
  <p:tag name="KSO_WM_BEAUTIFY_FLAG" val="#wm#"/>
  <p:tag name="KSO_WM_TEMPLATE_CATEGORY" val="custom"/>
  <p:tag name="KSO_WM_TEMPLATE_INDEX" val="13"/>
</p:tagLst>
</file>

<file path=ppt/tags/tag39.xml><?xml version="1.0" encoding="utf-8"?>
<p:tagLst xmlns:p="http://schemas.openxmlformats.org/presentationml/2006/main">
  <p:tag name="KSO_WM_BEAUTIFY_FLAG" val="#wm#"/>
  <p:tag name="KSO_WM_TEMPLATE_CATEGORY" val="custom"/>
  <p:tag name="KSO_WM_TEMPLATE_INDEX" val="13"/>
</p:tagLst>
</file>

<file path=ppt/tags/tag4.xml><?xml version="1.0" encoding="utf-8"?>
<p:tagLst xmlns:p="http://schemas.openxmlformats.org/presentationml/2006/main">
  <p:tag name="KSO_WM_BEAUTIFY_FLAG" val="#wm#"/>
  <p:tag name="KSO_WM_TEMPLATE_CATEGORY" val="custom"/>
  <p:tag name="KSO_WM_TEMPLATE_INDEX" val="13"/>
</p:tagLst>
</file>

<file path=ppt/tags/tag40.xml><?xml version="1.0" encoding="utf-8"?>
<p:tagLst xmlns:p="http://schemas.openxmlformats.org/presentationml/2006/main">
  <p:tag name="KSO_WM_BEAUTIFY_FLAG" val="#wm#"/>
  <p:tag name="KSO_WM_TEMPLATE_CATEGORY" val="custom"/>
  <p:tag name="KSO_WM_TEMPLATE_INDEX" val="13"/>
</p:tagLst>
</file>

<file path=ppt/tags/tag41.xml><?xml version="1.0" encoding="utf-8"?>
<p:tagLst xmlns:p="http://schemas.openxmlformats.org/presentationml/2006/main">
  <p:tag name="KSO_WM_BEAUTIFY_FLAG" val="#wm#"/>
  <p:tag name="KSO_WM_TEMPLATE_CATEGORY" val="custom"/>
  <p:tag name="KSO_WM_TEMPLATE_INDEX" val="13"/>
</p:tagLst>
</file>

<file path=ppt/tags/tag42.xml><?xml version="1.0" encoding="utf-8"?>
<p:tagLst xmlns:p="http://schemas.openxmlformats.org/presentationml/2006/main">
  <p:tag name="KSO_WM_BEAUTIFY_FLAG" val="#wm#"/>
  <p:tag name="KSO_WM_TEMPLATE_CATEGORY" val="custom"/>
  <p:tag name="KSO_WM_TEMPLATE_INDEX" val="13"/>
</p:tagLst>
</file>

<file path=ppt/tags/tag43.xml><?xml version="1.0" encoding="utf-8"?>
<p:tagLst xmlns:p="http://schemas.openxmlformats.org/presentationml/2006/main">
  <p:tag name="KSO_WM_BEAUTIFY_FLAG" val="#wm#"/>
  <p:tag name="KSO_WM_TEMPLATE_CATEGORY" val="custom"/>
  <p:tag name="KSO_WM_TEMPLATE_INDEX" val="13"/>
</p:tagLst>
</file>

<file path=ppt/tags/tag44.xml><?xml version="1.0" encoding="utf-8"?>
<p:tagLst xmlns:p="http://schemas.openxmlformats.org/presentationml/2006/main">
  <p:tag name="KSO_WM_BEAUTIFY_FLAG" val="#wm#"/>
  <p:tag name="KSO_WM_TEMPLATE_CATEGORY" val="custom"/>
  <p:tag name="KSO_WM_TEMPLATE_INDEX" val="13"/>
</p:tagLst>
</file>

<file path=ppt/tags/tag45.xml><?xml version="1.0" encoding="utf-8"?>
<p:tagLst xmlns:p="http://schemas.openxmlformats.org/presentationml/2006/main">
  <p:tag name="KSO_WM_BEAUTIFY_FLAG" val="#wm#"/>
  <p:tag name="KSO_WM_TEMPLATE_CATEGORY" val="custom"/>
  <p:tag name="KSO_WM_TEMPLATE_INDEX" val="13"/>
</p:tagLst>
</file>

<file path=ppt/tags/tag46.xml><?xml version="1.0" encoding="utf-8"?>
<p:tagLst xmlns:p="http://schemas.openxmlformats.org/presentationml/2006/main">
  <p:tag name="KSO_WM_BEAUTIFY_FLAG" val="#wm#"/>
  <p:tag name="KSO_WM_TEMPLATE_CATEGORY" val="custom"/>
  <p:tag name="KSO_WM_TEMPLATE_INDEX" val="13"/>
</p:tagLst>
</file>

<file path=ppt/tags/tag5.xml><?xml version="1.0" encoding="utf-8"?>
<p:tagLst xmlns:p="http://schemas.openxmlformats.org/presentationml/2006/main">
  <p:tag name="KSO_WM_BEAUTIFY_FLAG" val="#wm#"/>
  <p:tag name="KSO_WM_TEMPLATE_CATEGORY" val="custom"/>
  <p:tag name="KSO_WM_TEMPLATE_INDEX" val="13"/>
</p:tagLst>
</file>

<file path=ppt/tags/tag6.xml><?xml version="1.0" encoding="utf-8"?>
<p:tagLst xmlns:p="http://schemas.openxmlformats.org/presentationml/2006/main">
  <p:tag name="KSO_WM_BEAUTIFY_FLAG" val="#wm#"/>
  <p:tag name="KSO_WM_TEMPLATE_CATEGORY" val="custom"/>
  <p:tag name="KSO_WM_TEMPLATE_INDEX" val="13"/>
</p:tagLst>
</file>

<file path=ppt/tags/tag7.xml><?xml version="1.0" encoding="utf-8"?>
<p:tagLst xmlns:p="http://schemas.openxmlformats.org/presentationml/2006/main">
  <p:tag name="KSO_WM_BEAUTIFY_FLAG" val="#wm#"/>
  <p:tag name="KSO_WM_TEMPLATE_CATEGORY" val="custom"/>
  <p:tag name="KSO_WM_TEMPLATE_INDEX" val="13"/>
</p:tagLst>
</file>

<file path=ppt/tags/tag8.xml><?xml version="1.0" encoding="utf-8"?>
<p:tagLst xmlns:p="http://schemas.openxmlformats.org/presentationml/2006/main">
  <p:tag name="KSO_WM_BEAUTIFY_FLAG" val="#wm#"/>
  <p:tag name="KSO_WM_TEMPLATE_CATEGORY" val="custom"/>
  <p:tag name="KSO_WM_TEMPLATE_INDEX" val="13"/>
</p:tagLst>
</file>

<file path=ppt/tags/tag9.xml><?xml version="1.0" encoding="utf-8"?>
<p:tagLst xmlns:p="http://schemas.openxmlformats.org/presentationml/2006/main">
  <p:tag name="KSO_WM_BEAUTIFY_FLAG" val="#wm#"/>
  <p:tag name="KSO_WM_TEMPLATE_CATEGORY" val="custom"/>
  <p:tag name="KSO_WM_TEMPLATE_INDEX" val="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71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4142</Words>
  <Application>WPS 演示</Application>
  <PresentationFormat>自定义</PresentationFormat>
  <Paragraphs>577</Paragraphs>
  <Slides>47</Slides>
  <Notes>28</Notes>
  <HiddenSlides>0</HiddenSlides>
  <MMClips>4</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47</vt:i4>
      </vt:variant>
    </vt:vector>
  </HeadingPairs>
  <TitlesOfParts>
    <vt:vector size="59" baseType="lpstr">
      <vt:lpstr>Arial</vt:lpstr>
      <vt:lpstr>宋体</vt:lpstr>
      <vt:lpstr>Wingdings</vt:lpstr>
      <vt:lpstr>华文楷体</vt:lpstr>
      <vt:lpstr>微软雅黑</vt:lpstr>
      <vt:lpstr>Calibri</vt:lpstr>
      <vt:lpstr>Calibri Light</vt:lpstr>
      <vt:lpstr>Arial Unicode MS</vt:lpstr>
      <vt:lpstr>Helvetica</vt:lpstr>
      <vt:lpstr>Times New Roman</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tf</dc:creator>
  <cp:lastModifiedBy>star辰</cp:lastModifiedBy>
  <cp:revision>1342</cp:revision>
  <dcterms:created xsi:type="dcterms:W3CDTF">2016-04-16T23:42:00Z</dcterms:created>
  <dcterms:modified xsi:type="dcterms:W3CDTF">2020-06-09T04:33:44Z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y fmtid="{D5CDD505-2E9C-101B-9397-08002B2CF9AE}" pid="3" name="KSORubyTemplateID">
    <vt:lpwstr>2</vt:lpwstr>
  </property>
</Properties>
</file>